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313" r:id="rId3"/>
    <p:sldId id="312" r:id="rId4"/>
    <p:sldId id="311" r:id="rId5"/>
    <p:sldId id="310" r:id="rId6"/>
    <p:sldId id="309" r:id="rId7"/>
    <p:sldId id="308" r:id="rId8"/>
    <p:sldId id="307" r:id="rId9"/>
    <p:sldId id="377" r:id="rId10"/>
    <p:sldId id="305" r:id="rId11"/>
    <p:sldId id="379" r:id="rId12"/>
    <p:sldId id="378" r:id="rId13"/>
    <p:sldId id="375" r:id="rId14"/>
    <p:sldId id="341" r:id="rId15"/>
    <p:sldId id="392" r:id="rId16"/>
    <p:sldId id="387" r:id="rId17"/>
    <p:sldId id="344" r:id="rId18"/>
    <p:sldId id="432" r:id="rId19"/>
    <p:sldId id="342" r:id="rId20"/>
  </p:sldIdLst>
  <p:sldSz cx="9144000" cy="6858000" type="screen4x3"/>
  <p:notesSz cx="6858000" cy="9144000"/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sz="1800"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6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9900CC"/>
    <a:srgbClr val="A50021"/>
    <a:srgbClr val="FF00FF"/>
    <a:srgbClr val="0000FF"/>
    <a:srgbClr val="FFFF00"/>
    <a:srgbClr val="F8461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6997" autoAdjust="0"/>
    <p:restoredTop sz="94712"/>
  </p:normalViewPr>
  <p:slideViewPr>
    <p:cSldViewPr showGuides="1">
      <p:cViewPr varScale="1">
        <p:scale>
          <a:sx n="87" d="100"/>
          <a:sy n="87" d="100"/>
        </p:scale>
        <p:origin x="930" y="66"/>
      </p:cViewPr>
      <p:guideLst>
        <p:guide orient="horz" pos="2160"/>
        <p:guide pos="286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  <a:latin typeface="Calibri" panose="020F0502020204030204" pitchFamily="34" charset="0"/>
              </a:rPr>
              <a:t>‹#›</a:t>
            </a:fld>
            <a:endParaRPr lang="zh-CN" altLang="en-US" sz="1200" dirty="0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  <a:latin typeface="Calibri" panose="020F0502020204030204" pitchFamily="34" charset="0"/>
              </a:rPr>
              <a:t>‹#›</a:t>
            </a:fld>
            <a:endParaRPr lang="zh-CN" altLang="en-US" sz="1200" dirty="0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  <a:latin typeface="Calibri" panose="020F0502020204030204" pitchFamily="34" charset="0"/>
              </a:rPr>
              <a:t>‹#›</a:t>
            </a:fld>
            <a:endParaRPr lang="zh-CN" altLang="en-US" sz="1200" dirty="0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  <a:latin typeface="Calibri" panose="020F0502020204030204" pitchFamily="34" charset="0"/>
              </a:rPr>
              <a:t>‹#›</a:t>
            </a:fld>
            <a:endParaRPr lang="zh-CN" altLang="en-US" sz="1200" dirty="0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  <a:latin typeface="Calibri" panose="020F0502020204030204" pitchFamily="34" charset="0"/>
              </a:rPr>
              <a:t>‹#›</a:t>
            </a:fld>
            <a:endParaRPr lang="zh-CN" altLang="en-US" sz="1200" dirty="0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  <a:latin typeface="Calibri" panose="020F0502020204030204" pitchFamily="34" charset="0"/>
              </a:rPr>
              <a:t>‹#›</a:t>
            </a:fld>
            <a:endParaRPr lang="zh-CN" altLang="en-US" sz="1200" dirty="0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  <a:latin typeface="Calibri" panose="020F0502020204030204" pitchFamily="34" charset="0"/>
              </a:rPr>
              <a:t>‹#›</a:t>
            </a:fld>
            <a:endParaRPr lang="zh-CN" altLang="en-US" sz="1200" dirty="0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  <a:latin typeface="Calibri" panose="020F0502020204030204" pitchFamily="34" charset="0"/>
              </a:rPr>
              <a:t>‹#›</a:t>
            </a:fld>
            <a:endParaRPr lang="zh-CN" altLang="en-US" sz="1200" dirty="0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  <a:latin typeface="Calibri" panose="020F0502020204030204" pitchFamily="34" charset="0"/>
              </a:rPr>
              <a:t>‹#›</a:t>
            </a:fld>
            <a:endParaRPr lang="zh-CN" altLang="en-US" sz="1200" dirty="0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  <a:latin typeface="Calibri" panose="020F0502020204030204" pitchFamily="34" charset="0"/>
              </a:rPr>
              <a:t>‹#›</a:t>
            </a:fld>
            <a:endParaRPr lang="zh-CN" altLang="en-US" sz="1200" dirty="0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vert="horz" wrap="square" lIns="91440" tIns="45720" rIns="91440" bIns="45720" numCol="1" rtlCol="0" anchor="t" anchorCtr="0" compatLnSpc="1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  <a:latin typeface="Calibri" panose="020F0502020204030204" pitchFamily="34" charset="0"/>
              </a:rPr>
              <a:t>‹#›</a:t>
            </a:fld>
            <a:endParaRPr lang="zh-CN" altLang="en-US" sz="1200" dirty="0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/>
          <a:lstStyle/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1027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>
                  <a:tint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/>
          <a:p>
            <a:pPr lvl="0" algn="r" eaLnBrk="1" hangingPunct="1"/>
            <a:fld id="{9A0DB2DC-4C9A-4742-B13C-FB6460FD3503}" type="slidenum">
              <a:rPr lang="zh-CN" altLang="en-US" sz="1200" dirty="0">
                <a:solidFill>
                  <a:srgbClr val="898989"/>
                </a:solidFill>
                <a:latin typeface="Calibri" panose="020F0502020204030204" pitchFamily="34" charset="0"/>
              </a:rPr>
              <a:t>‹#›</a:t>
            </a:fld>
            <a:endParaRPr lang="zh-CN" altLang="en-US" sz="1200" dirty="0">
              <a:solidFill>
                <a:srgbClr val="898989"/>
              </a:solidFill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image" Target="../media/image14.jpeg"/><Relationship Id="rId2" Type="http://schemas.openxmlformats.org/officeDocument/2006/relationships/slide" Target="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slide" Target="slide1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" Target="slide14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slide" Target="slide1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" Target="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7" name="图片 4" descr="取经人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1679" y="2132856"/>
            <a:ext cx="5869285" cy="4406466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6388" name="TextBox 5"/>
          <p:cNvSpPr txBox="1"/>
          <p:nvPr/>
        </p:nvSpPr>
        <p:spPr>
          <a:xfrm>
            <a:off x="377850" y="692696"/>
            <a:ext cx="8496944" cy="1200329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 eaLnBrk="1" hangingPunct="1"/>
            <a:r>
              <a:rPr lang="en-US" altLang="zh-CN" sz="7200" dirty="0" smtClean="0">
                <a:latin typeface="隶书" panose="02010509060101010101" pitchFamily="49" charset="-122"/>
                <a:ea typeface="隶书" panose="02010509060101010101" pitchFamily="49" charset="-122"/>
              </a:rPr>
              <a:t>《</a:t>
            </a:r>
            <a:r>
              <a:rPr lang="zh-CN" altLang="en-US" sz="7200" dirty="0" smtClean="0">
                <a:latin typeface="隶书" panose="02010509060101010101" pitchFamily="49" charset="-122"/>
                <a:ea typeface="隶书" panose="02010509060101010101" pitchFamily="49" charset="-122"/>
              </a:rPr>
              <a:t>西游记</a:t>
            </a:r>
            <a:r>
              <a:rPr lang="en-US" altLang="zh-CN" sz="7200" dirty="0" smtClean="0">
                <a:latin typeface="隶书" panose="02010509060101010101" pitchFamily="49" charset="-122"/>
                <a:ea typeface="隶书" panose="02010509060101010101" pitchFamily="49" charset="-122"/>
              </a:rPr>
              <a:t>》</a:t>
            </a:r>
            <a:r>
              <a:rPr lang="zh-CN" altLang="en-US" sz="7200" dirty="0" smtClean="0">
                <a:latin typeface="隶书" panose="02010509060101010101" pitchFamily="49" charset="-122"/>
                <a:ea typeface="隶书" panose="02010509060101010101" pitchFamily="49" charset="-122"/>
              </a:rPr>
              <a:t>名著复习</a:t>
            </a:r>
            <a:endParaRPr lang="zh-CN" altLang="en-US" sz="7200" dirty="0">
              <a:latin typeface="隶书" panose="02010509060101010101" pitchFamily="49" charset="-122"/>
              <a:ea typeface="隶书" panose="020105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Box 6"/>
          <p:cNvSpPr txBox="1"/>
          <p:nvPr/>
        </p:nvSpPr>
        <p:spPr>
          <a:xfrm>
            <a:off x="106998" y="1357313"/>
            <a:ext cx="8929687" cy="3200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eaLnBrk="1" hangingPunct="1"/>
            <a:r>
              <a:rPr lang="en-US" altLang="zh-CN" sz="5400" b="1">
                <a:latin typeface="隶书" panose="02010509060101010101" pitchFamily="49" charset="-122"/>
                <a:ea typeface="隶书" panose="02010509060101010101" pitchFamily="49" charset="-122"/>
              </a:rPr>
              <a:t>   </a:t>
            </a:r>
            <a:r>
              <a:rPr lang="en-US" altLang="zh-CN" sz="5000" b="1">
                <a:latin typeface="隶书" panose="02010509060101010101" pitchFamily="49" charset="-122"/>
                <a:ea typeface="隶书" panose="02010509060101010101" pitchFamily="49" charset="-122"/>
              </a:rPr>
              <a:t>《</a:t>
            </a:r>
            <a:r>
              <a:rPr lang="zh-CN" altLang="en-US" sz="5000" b="1" dirty="0">
                <a:latin typeface="隶书" panose="02010509060101010101" pitchFamily="49" charset="-122"/>
                <a:ea typeface="隶书" panose="02010509060101010101" pitchFamily="49" charset="-122"/>
              </a:rPr>
              <a:t>西游记</a:t>
            </a:r>
            <a:r>
              <a:rPr lang="en-US" altLang="zh-CN" sz="5000" b="1">
                <a:latin typeface="隶书" panose="02010509060101010101" pitchFamily="49" charset="-122"/>
                <a:ea typeface="隶书" panose="02010509060101010101" pitchFamily="49" charset="-122"/>
              </a:rPr>
              <a:t>》</a:t>
            </a:r>
            <a:r>
              <a:rPr lang="zh-CN" altLang="en-US" sz="5000" b="1" dirty="0">
                <a:latin typeface="隶书" panose="02010509060101010101" pitchFamily="49" charset="-122"/>
                <a:ea typeface="隶书" panose="02010509060101010101" pitchFamily="49" charset="-122"/>
              </a:rPr>
              <a:t>中许多故事都脍炙人口，如三打（</a:t>
            </a:r>
            <a:r>
              <a:rPr lang="zh-CN" altLang="en-US" sz="5000" b="1" dirty="0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白骨精</a:t>
            </a:r>
            <a:r>
              <a:rPr lang="zh-CN" altLang="en-US" sz="5000" b="1" dirty="0">
                <a:latin typeface="隶书" panose="02010509060101010101" pitchFamily="49" charset="-122"/>
                <a:ea typeface="隶书" panose="02010509060101010101" pitchFamily="49" charset="-122"/>
              </a:rPr>
              <a:t>），火云洞智取（</a:t>
            </a:r>
            <a:r>
              <a:rPr lang="zh-CN" altLang="en-US" sz="5000" b="1" dirty="0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红孩儿</a:t>
            </a:r>
            <a:r>
              <a:rPr lang="zh-CN" altLang="en-US" sz="5000" b="1" dirty="0">
                <a:latin typeface="隶书" panose="02010509060101010101" pitchFamily="49" charset="-122"/>
                <a:ea typeface="隶书" panose="02010509060101010101" pitchFamily="49" charset="-122"/>
              </a:rPr>
              <a:t>），在火焰山（</a:t>
            </a:r>
            <a:r>
              <a:rPr lang="zh-CN" altLang="en-US" sz="5000" b="1" dirty="0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  <a:sym typeface="+mn-ea"/>
              </a:rPr>
              <a:t>三借</a:t>
            </a:r>
            <a:r>
              <a:rPr lang="zh-CN" altLang="en-US" sz="5000" b="1" dirty="0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芭蕉扇</a:t>
            </a:r>
            <a:r>
              <a:rPr lang="zh-CN" altLang="en-US" sz="5000" b="1" dirty="0">
                <a:latin typeface="隶书" panose="02010509060101010101" pitchFamily="49" charset="-122"/>
                <a:ea typeface="隶书" panose="02010509060101010101" pitchFamily="49" charset="-122"/>
              </a:rPr>
              <a:t>）。</a:t>
            </a:r>
          </a:p>
        </p:txBody>
      </p:sp>
      <p:pic>
        <p:nvPicPr>
          <p:cNvPr id="27651" name="图片 7" descr="upload__2fa603ab_127f4d99655__7fff_00001099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6500" y="5572125"/>
            <a:ext cx="1428750" cy="9620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矩形 3"/>
          <p:cNvSpPr/>
          <p:nvPr/>
        </p:nvSpPr>
        <p:spPr>
          <a:xfrm>
            <a:off x="4781233" y="2154238"/>
            <a:ext cx="3071813" cy="7858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3592513" y="2989263"/>
            <a:ext cx="3071813" cy="714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835150" y="3773805"/>
            <a:ext cx="3922395" cy="92900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5" grpId="0" bldLvl="0" animBg="1"/>
      <p:bldP spid="6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/>
          </p:cNvSpPr>
          <p:nvPr>
            <p:ph type="title"/>
          </p:nvPr>
        </p:nvSpPr>
        <p:spPr>
          <a:xfrm>
            <a:off x="457200" y="-10477"/>
            <a:ext cx="8229600" cy="1143000"/>
          </a:xfrm>
        </p:spPr>
        <p:txBody>
          <a:bodyPr vert="horz" wrap="square" lIns="91440" tIns="45720" rIns="91440" bIns="45720" anchor="ctr"/>
          <a:lstStyle/>
          <a:p>
            <a:r>
              <a:rPr lang="zh-CN" altLang="en-US" dirty="0"/>
              <a:t>这些美女出自哪个洞府？</a:t>
            </a:r>
          </a:p>
        </p:txBody>
      </p:sp>
      <p:pic>
        <p:nvPicPr>
          <p:cNvPr id="12292" name="Picture 4" descr="蜘蛛精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6150" y="879792"/>
            <a:ext cx="7251700" cy="487934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" name="文本框 1"/>
          <p:cNvSpPr txBox="1"/>
          <p:nvPr/>
        </p:nvSpPr>
        <p:spPr>
          <a:xfrm>
            <a:off x="2912110" y="5889625"/>
            <a:ext cx="2672715" cy="7010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4000"/>
              <a:t>   </a:t>
            </a:r>
            <a:r>
              <a:rPr lang="zh-CN" altLang="en-US" sz="4000"/>
              <a:t>盘丝洞</a:t>
            </a:r>
          </a:p>
        </p:txBody>
      </p:sp>
      <p:pic>
        <p:nvPicPr>
          <p:cNvPr id="5" name="图片 7" descr="upload__2fa603ab_127f4d99655__7fff_00001099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20272" y="5759132"/>
            <a:ext cx="1428750" cy="9620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 advClick="0" advTm="5000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/>
          </p:cNvSpPr>
          <p:nvPr>
            <p:ph type="title"/>
          </p:nvPr>
        </p:nvSpPr>
        <p:spPr>
          <a:xfrm>
            <a:off x="457200" y="31433"/>
            <a:ext cx="8229600" cy="1143000"/>
          </a:xfrm>
        </p:spPr>
        <p:txBody>
          <a:bodyPr vert="horz" wrap="square" lIns="91440" tIns="45720" rIns="91440" bIns="45720" anchor="ctr"/>
          <a:lstStyle/>
          <a:p>
            <a:r>
              <a:rPr lang="zh-CN" altLang="en-US" dirty="0"/>
              <a:t>猜猜这是哪个情节？</a:t>
            </a:r>
          </a:p>
        </p:txBody>
      </p:sp>
      <p:pic>
        <p:nvPicPr>
          <p:cNvPr id="13316" name="Picture 5" descr="真假美猴王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3745" y="1078230"/>
            <a:ext cx="7165340" cy="537400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 advClick="0" advTm="5000"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/>
          </p:cNvSpPr>
          <p:nvPr>
            <p:ph type="title"/>
          </p:nvPr>
        </p:nvSpPr>
        <p:spPr>
          <a:xfrm>
            <a:off x="467544" y="133644"/>
            <a:ext cx="8229600" cy="1143000"/>
          </a:xfrm>
        </p:spPr>
        <p:txBody>
          <a:bodyPr vert="horz" wrap="square" lIns="91440" tIns="45720" rIns="91440" bIns="45720" anchor="ctr"/>
          <a:lstStyle/>
          <a:p>
            <a:r>
              <a:rPr lang="zh-CN" altLang="zh-CN" dirty="0"/>
              <a:t>猜猜这是哪个情节？</a:t>
            </a:r>
          </a:p>
        </p:txBody>
      </p:sp>
      <p:pic>
        <p:nvPicPr>
          <p:cNvPr id="9220" name="图片 4" descr="1113269092_14161414570001n.jpg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9339" y="1086374"/>
            <a:ext cx="6814820" cy="483235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" name="图片 7" descr="upload__2fa603ab_127f4d99655__7fff_00001099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82795" y="5661248"/>
            <a:ext cx="1428750" cy="96202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 advClick="0" advTm="7000">
    <p:checker dir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内容占位符 6" descr="唐僧.jpg">
            <a:hlinkClick r:id="rId2" action="ppaction://hlinksldjump"/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105747" y="2475098"/>
            <a:ext cx="2273935" cy="376364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3797" name="图片 3" descr="沙和尚.jpg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11516" y="2504481"/>
            <a:ext cx="2214245" cy="376110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9938" name="图片 3" descr="140_101120074527_1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398901" y="2462620"/>
            <a:ext cx="2317115" cy="376301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0965" name="Picture 9" descr="93260030f383898fa9018eb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716016" y="2503846"/>
            <a:ext cx="2095500" cy="376174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" name="矩形 5"/>
          <p:cNvSpPr/>
          <p:nvPr/>
        </p:nvSpPr>
        <p:spPr>
          <a:xfrm>
            <a:off x="395536" y="188640"/>
            <a:ext cx="8072494" cy="83099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lvl="0" algn="ctr" rtl="0">
              <a:defRPr/>
            </a:pPr>
            <a:r>
              <a:rPr kumimoji="0" lang="zh-CN" altLang="en-US" sz="4800" b="1" i="0" u="none" strike="noStrike" kern="1200" cap="none" spc="50" normalizeH="0" baseline="0" noProof="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  <a:t>三、复习与展示</a:t>
            </a:r>
            <a:endParaRPr kumimoji="0" lang="zh-CN" altLang="en-US" sz="4800" b="1" i="0" u="none" strike="noStrike" kern="1200" cap="none" spc="50" normalizeH="0" baseline="0" noProof="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标题 1"/>
          <p:cNvSpPr>
            <a:spLocks noGrp="1"/>
          </p:cNvSpPr>
          <p:nvPr/>
        </p:nvSpPr>
        <p:spPr>
          <a:xfrm>
            <a:off x="395536" y="1212327"/>
            <a:ext cx="5040560" cy="815975"/>
          </a:xfrm>
          <a:prstGeom prst="rect">
            <a:avLst/>
          </a:prstGeom>
        </p:spPr>
        <p:txBody>
          <a:bodyPr vert="horz" rtlCol="0" anchor="ctr">
            <a:normAutofit/>
          </a:bodyPr>
          <a:lstStyle>
            <a:lvl1pPr algn="ctr" rtl="0" eaLnBrk="1" latinLnBrk="0" hangingPunct="1">
              <a:spcBef>
                <a:spcPct val="0"/>
              </a:spcBef>
              <a:buNone/>
              <a:defRPr kumimoji="0" sz="44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latinLnBrk="0" hangingPunct="1">
              <a:defRPr kumimoji="0">
                <a:solidFill>
                  <a:schemeClr val="tx2"/>
                </a:solidFill>
              </a:defRPr>
            </a:lvl2pPr>
            <a:lvl3pPr eaLnBrk="1" latinLnBrk="0" hangingPunct="1">
              <a:defRPr kumimoji="0">
                <a:solidFill>
                  <a:schemeClr val="tx2"/>
                </a:solidFill>
              </a:defRPr>
            </a:lvl3pPr>
            <a:lvl4pPr eaLnBrk="1" latinLnBrk="0" hangingPunct="1">
              <a:defRPr kumimoji="0">
                <a:solidFill>
                  <a:schemeClr val="tx2"/>
                </a:solidFill>
              </a:defRPr>
            </a:lvl4pPr>
            <a:lvl5pPr eaLnBrk="1" latinLnBrk="0" hangingPunct="1">
              <a:defRPr kumimoji="0">
                <a:solidFill>
                  <a:schemeClr val="tx2"/>
                </a:solidFill>
              </a:defRPr>
            </a:lvl5pPr>
            <a:lvl6pPr eaLnBrk="1" latinLnBrk="0" hangingPunct="1">
              <a:defRPr kumimoji="0">
                <a:solidFill>
                  <a:schemeClr val="tx2"/>
                </a:solidFill>
              </a:defRPr>
            </a:lvl6pPr>
            <a:lvl7pPr eaLnBrk="1" latinLnBrk="0" hangingPunct="1">
              <a:defRPr kumimoji="0">
                <a:solidFill>
                  <a:schemeClr val="tx2"/>
                </a:solidFill>
              </a:defRPr>
            </a:lvl7pPr>
            <a:lvl8pPr eaLnBrk="1" latinLnBrk="0" hangingPunct="1">
              <a:defRPr kumimoji="0">
                <a:solidFill>
                  <a:schemeClr val="tx2"/>
                </a:solidFill>
              </a:defRPr>
            </a:lvl8pPr>
            <a:lvl9pPr eaLnBrk="1" latinLnBrk="0" hangingPunct="1">
              <a:defRPr kumimoji="0">
                <a:solidFill>
                  <a:schemeClr val="tx2"/>
                </a:solidFill>
              </a:defRPr>
            </a:lvl9pPr>
          </a:lstStyle>
          <a:p>
            <a:pPr algn="l"/>
            <a:r>
              <a:rPr lang="zh-CN" altLang="en-US" b="1" dirty="0" smtClean="0">
                <a:solidFill>
                  <a:srgbClr val="FF0000"/>
                </a:solidFill>
              </a:rPr>
              <a:t>（一）方法示范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3" name="Text Box 5"/>
          <p:cNvSpPr txBox="1"/>
          <p:nvPr/>
        </p:nvSpPr>
        <p:spPr>
          <a:xfrm>
            <a:off x="129540" y="4173"/>
            <a:ext cx="4859338" cy="646331"/>
          </a:xfrm>
          <a:prstGeom prst="rect">
            <a:avLst/>
          </a:prstGeom>
          <a:solidFill>
            <a:schemeClr val="bg1"/>
          </a:solidFill>
          <a:ln w="9525">
            <a:noFill/>
          </a:ln>
        </p:spPr>
        <p:txBody>
          <a:bodyPr anchor="t">
            <a:spAutoFit/>
          </a:bodyPr>
          <a:lstStyle/>
          <a:p>
            <a:pPr lvl="0" indent="0">
              <a:spcBef>
                <a:spcPct val="50000"/>
              </a:spcBef>
              <a:buClr>
                <a:srgbClr val="000000"/>
              </a:buClr>
            </a:pPr>
            <a:r>
              <a:rPr lang="en-US" altLang="zh-CN" sz="3600" dirty="0">
                <a:latin typeface="Arial" panose="020B0604020202020204" pitchFamily="34" charset="0"/>
                <a:ea typeface="宋体" panose="02010600030101010101" pitchFamily="2" charset="-122"/>
              </a:rPr>
              <a:t>     </a:t>
            </a:r>
            <a:r>
              <a:rPr lang="zh-CN" altLang="en-US" sz="3600" b="1" dirty="0">
                <a:latin typeface="Arial" panose="020B0604020202020204" pitchFamily="34" charset="0"/>
                <a:ea typeface="宋体" panose="02010600030101010101" pitchFamily="2" charset="-122"/>
              </a:rPr>
              <a:t>沙僧的性格  </a:t>
            </a:r>
          </a:p>
        </p:txBody>
      </p:sp>
      <p:pic>
        <p:nvPicPr>
          <p:cNvPr id="45059" name="Picture 7" descr="b3bdc53eff25322570cf6c94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61624" y="4431"/>
            <a:ext cx="2119842" cy="292794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5060" name="Text Box 9"/>
          <p:cNvSpPr txBox="1"/>
          <p:nvPr/>
        </p:nvSpPr>
        <p:spPr>
          <a:xfrm>
            <a:off x="129540" y="651056"/>
            <a:ext cx="4348480" cy="2948940"/>
          </a:xfrm>
          <a:prstGeom prst="rect">
            <a:avLst/>
          </a:prstGeom>
          <a:noFill/>
          <a:ln w="9525" cap="flat" cmpd="sng">
            <a:solidFill>
              <a:schemeClr val="tx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 anchor="t">
            <a:spAutoFit/>
          </a:bodyPr>
          <a:lstStyle/>
          <a:p>
            <a:pPr lvl="0" indent="0">
              <a:lnSpc>
                <a:spcPts val="4500"/>
              </a:lnSpc>
              <a:buClr>
                <a:srgbClr val="000000"/>
              </a:buClr>
            </a:pPr>
            <a:r>
              <a:rPr lang="zh-CN" altLang="en-US" sz="3200" b="1" dirty="0">
                <a:solidFill>
                  <a:srgbClr val="FF0000"/>
                </a:solidFill>
                <a:latin typeface="Tahoma" panose="020B0604030504040204" pitchFamily="34" charset="0"/>
                <a:ea typeface="宋体" panose="02010600030101010101" pitchFamily="2" charset="-122"/>
              </a:rPr>
              <a:t>循规蹈矩、</a:t>
            </a:r>
            <a:r>
              <a:rPr lang="zh-CN" altLang="en-US" sz="3200" b="1" dirty="0">
                <a:solidFill>
                  <a:srgbClr val="FF0000"/>
                </a:solidFill>
                <a:latin typeface="Tahoma" panose="020B0604030504040204" pitchFamily="34" charset="0"/>
                <a:sym typeface="+mn-ea"/>
              </a:rPr>
              <a:t>任劳任怨，</a:t>
            </a:r>
            <a:endParaRPr lang="zh-CN" altLang="en-US" sz="3200" b="1" dirty="0">
              <a:solidFill>
                <a:srgbClr val="FF0000"/>
              </a:solidFill>
              <a:latin typeface="Tahoma" panose="020B0604030504040204" pitchFamily="34" charset="0"/>
              <a:ea typeface="宋体" panose="02010600030101010101" pitchFamily="2" charset="-122"/>
            </a:endParaRPr>
          </a:p>
          <a:p>
            <a:pPr lvl="0" indent="0">
              <a:lnSpc>
                <a:spcPts val="4500"/>
              </a:lnSpc>
              <a:buClr>
                <a:srgbClr val="000000"/>
              </a:buClr>
            </a:pPr>
            <a:r>
              <a:rPr lang="zh-CN" altLang="en-US" sz="3200" b="1" dirty="0">
                <a:solidFill>
                  <a:srgbClr val="FF0000"/>
                </a:solidFill>
                <a:latin typeface="Tahoma" panose="020B0604030504040204" pitchFamily="34" charset="0"/>
                <a:ea typeface="宋体" panose="02010600030101010101" pitchFamily="2" charset="-122"/>
              </a:rPr>
              <a:t>忠诚老实、勤勤恳恳，</a:t>
            </a:r>
          </a:p>
          <a:p>
            <a:pPr lvl="0" indent="0">
              <a:lnSpc>
                <a:spcPts val="4500"/>
              </a:lnSpc>
              <a:buClr>
                <a:srgbClr val="000000"/>
              </a:buClr>
            </a:pPr>
            <a:r>
              <a:rPr lang="zh-CN" altLang="en-US" sz="3200" b="1" dirty="0">
                <a:solidFill>
                  <a:srgbClr val="FF0000"/>
                </a:solidFill>
                <a:latin typeface="Tahoma" panose="020B0604030504040204" pitchFamily="34" charset="0"/>
                <a:ea typeface="宋体" panose="02010600030101010101" pitchFamily="2" charset="-122"/>
              </a:rPr>
              <a:t>崇信佛法、</a:t>
            </a:r>
            <a:r>
              <a:rPr lang="zh-CN" altLang="en-US" sz="3200" b="1" dirty="0">
                <a:solidFill>
                  <a:srgbClr val="FF0000"/>
                </a:solidFill>
                <a:latin typeface="Tahoma" panose="020B0604030504040204" pitchFamily="34" charset="0"/>
                <a:sym typeface="+mn-ea"/>
              </a:rPr>
              <a:t>严守戒律，</a:t>
            </a:r>
            <a:endParaRPr lang="zh-CN" altLang="en-US" sz="3200" b="1" dirty="0">
              <a:solidFill>
                <a:srgbClr val="FF0000"/>
              </a:solidFill>
              <a:latin typeface="Tahoma" panose="020B0604030504040204" pitchFamily="34" charset="0"/>
              <a:ea typeface="宋体" panose="02010600030101010101" pitchFamily="2" charset="-122"/>
            </a:endParaRPr>
          </a:p>
          <a:p>
            <a:pPr lvl="0" indent="0">
              <a:lnSpc>
                <a:spcPts val="4500"/>
              </a:lnSpc>
              <a:buClr>
                <a:srgbClr val="000000"/>
              </a:buClr>
            </a:pPr>
            <a:r>
              <a:rPr lang="zh-CN" altLang="en-US" sz="3200" b="1" dirty="0">
                <a:solidFill>
                  <a:srgbClr val="FF0000"/>
                </a:solidFill>
                <a:latin typeface="Tahoma" panose="020B0604030504040204" pitchFamily="34" charset="0"/>
                <a:ea typeface="宋体" panose="02010600030101010101" pitchFamily="2" charset="-122"/>
              </a:rPr>
              <a:t>目标明确、</a:t>
            </a:r>
            <a:r>
              <a:rPr lang="zh-CN" altLang="en-US" sz="3200" b="1" dirty="0">
                <a:solidFill>
                  <a:srgbClr val="FF0000"/>
                </a:solidFill>
                <a:latin typeface="Tahoma" panose="020B0604030504040204" pitchFamily="34" charset="0"/>
                <a:sym typeface="+mn-ea"/>
              </a:rPr>
              <a:t>顾全大局，</a:t>
            </a:r>
            <a:endParaRPr lang="zh-CN" altLang="en-US" sz="3200" b="1" dirty="0">
              <a:solidFill>
                <a:srgbClr val="FF0000"/>
              </a:solidFill>
              <a:latin typeface="Tahoma" panose="020B0604030504040204" pitchFamily="34" charset="0"/>
              <a:ea typeface="宋体" panose="02010600030101010101" pitchFamily="2" charset="-122"/>
            </a:endParaRPr>
          </a:p>
          <a:p>
            <a:pPr lvl="0" indent="0">
              <a:lnSpc>
                <a:spcPts val="4500"/>
              </a:lnSpc>
              <a:buClr>
                <a:srgbClr val="000000"/>
              </a:buClr>
            </a:pPr>
            <a:r>
              <a:rPr lang="zh-CN" altLang="en-US" sz="3200" b="1" dirty="0">
                <a:solidFill>
                  <a:srgbClr val="FF0000"/>
                </a:solidFill>
                <a:latin typeface="Tahoma" panose="020B0604030504040204" pitchFamily="34" charset="0"/>
                <a:ea typeface="宋体" panose="02010600030101010101" pitchFamily="2" charset="-122"/>
              </a:rPr>
              <a:t>立场坚定、勇往直前。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4760458" y="10728"/>
            <a:ext cx="2019300" cy="64008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3600" b="1" dirty="0">
                <a:sym typeface="+mn-ea"/>
              </a:rPr>
              <a:t>主要情节</a:t>
            </a:r>
            <a:endParaRPr lang="zh-CN" altLang="en-US" sz="3600" dirty="0"/>
          </a:p>
        </p:txBody>
      </p:sp>
      <p:sp>
        <p:nvSpPr>
          <p:cNvPr id="3" name="文本框 2"/>
          <p:cNvSpPr txBox="1"/>
          <p:nvPr/>
        </p:nvSpPr>
        <p:spPr>
          <a:xfrm>
            <a:off x="4477852" y="651042"/>
            <a:ext cx="3160395" cy="2042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0" algn="l">
              <a:buClr>
                <a:srgbClr val="000000"/>
              </a:buClr>
            </a:pPr>
            <a:r>
              <a:rPr lang="zh-CN" altLang="en-US" sz="3200" b="1" dirty="0">
                <a:solidFill>
                  <a:srgbClr val="FF0000"/>
                </a:solidFill>
                <a:latin typeface="Tahoma" panose="020B0604030504040204" pitchFamily="34" charset="0"/>
                <a:sym typeface="+mn-ea"/>
              </a:rPr>
              <a:t>大战流</a:t>
            </a:r>
            <a:r>
              <a:rPr lang="zh-CN" altLang="en-US" sz="3200" b="1" dirty="0" smtClean="0">
                <a:solidFill>
                  <a:srgbClr val="FF0000"/>
                </a:solidFill>
                <a:latin typeface="Tahoma" panose="020B0604030504040204" pitchFamily="34" charset="0"/>
                <a:sym typeface="+mn-ea"/>
              </a:rPr>
              <a:t>沙河</a:t>
            </a:r>
          </a:p>
          <a:p>
            <a:pPr lvl="0" indent="0" algn="l">
              <a:buClr>
                <a:srgbClr val="000000"/>
              </a:buClr>
            </a:pPr>
            <a:endParaRPr lang="en-US" altLang="zh-CN" sz="3200" b="1" dirty="0" smtClean="0">
              <a:solidFill>
                <a:srgbClr val="FF0000"/>
              </a:solidFill>
              <a:latin typeface="Tahoma" panose="020B0604030504040204" pitchFamily="34" charset="0"/>
              <a:sym typeface="+mn-ea"/>
            </a:endParaRPr>
          </a:p>
          <a:p>
            <a:pPr lvl="0">
              <a:buClr>
                <a:srgbClr val="000000"/>
              </a:buClr>
            </a:pPr>
            <a:r>
              <a:rPr lang="zh-CN" altLang="en-US" sz="3200" b="1" dirty="0" smtClean="0">
                <a:solidFill>
                  <a:srgbClr val="FF0000"/>
                </a:solidFill>
                <a:latin typeface="Tahoma" panose="020B0604030504040204" pitchFamily="34" charset="0"/>
              </a:rPr>
              <a:t>婴儿戏化禅心乱</a:t>
            </a:r>
            <a:endParaRPr lang="en-US" altLang="zh-CN" sz="3200" b="1" dirty="0" smtClean="0">
              <a:solidFill>
                <a:srgbClr val="FF0000"/>
              </a:solidFill>
              <a:latin typeface="Tahoma" panose="020B0604030504040204" pitchFamily="34" charset="0"/>
            </a:endParaRPr>
          </a:p>
          <a:p>
            <a:pPr lvl="0">
              <a:buClr>
                <a:srgbClr val="000000"/>
              </a:buClr>
            </a:pPr>
            <a:r>
              <a:rPr lang="zh-CN" altLang="en-US" sz="3200" b="1" dirty="0" smtClean="0">
                <a:solidFill>
                  <a:srgbClr val="0000FF"/>
                </a:solidFill>
                <a:latin typeface="Tahoma" panose="020B0604030504040204" pitchFamily="34" charset="0"/>
              </a:rPr>
              <a:t>（智收红孩儿） </a:t>
            </a:r>
            <a:endParaRPr lang="zh-CN" altLang="en-US" sz="3200" b="1" dirty="0">
              <a:solidFill>
                <a:srgbClr val="0000FF"/>
              </a:solidFill>
              <a:latin typeface="Tahoma" panose="020B0604030504040204" pitchFamily="34" charset="0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65552" y="3645024"/>
            <a:ext cx="8424936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zh-CN" altLang="en-US" sz="2400" b="1" dirty="0" smtClean="0"/>
              <a:t>         行者</a:t>
            </a:r>
            <a:r>
              <a:rPr lang="zh-CN" altLang="en-US" sz="2400" b="1" dirty="0"/>
              <a:t>道：“兄弟们，我等自此就该散了。”八戒道：“正是，趁早散了，各寻头路，多少是好。那西天路无穷无尽，几时能到得？”</a:t>
            </a:r>
            <a:r>
              <a:rPr lang="zh-CN" altLang="en-US" sz="2400" b="1" dirty="0">
                <a:solidFill>
                  <a:srgbClr val="0000FF"/>
                </a:solidFill>
              </a:rPr>
              <a:t>沙僧闻言，打了一个失惊，浑身麻木道：</a:t>
            </a:r>
            <a:r>
              <a:rPr lang="zh-CN" altLang="en-US" sz="2400" b="1" dirty="0"/>
              <a:t>“师兄，你都说的是那里话？我等因为前生有罪，</a:t>
            </a:r>
            <a:r>
              <a:rPr lang="zh-CN" altLang="en-US" sz="2400" b="1" dirty="0">
                <a:solidFill>
                  <a:srgbClr val="FF0000"/>
                </a:solidFill>
              </a:rPr>
              <a:t>感蒙观世音菩萨劝化</a:t>
            </a:r>
            <a:r>
              <a:rPr lang="zh-CN" altLang="en-US" sz="2400" b="1" dirty="0"/>
              <a:t>，与我们摩顶受戒，改换法名，皈依佛果，</a:t>
            </a:r>
            <a:r>
              <a:rPr lang="zh-CN" altLang="en-US" sz="2400" b="1" dirty="0">
                <a:solidFill>
                  <a:srgbClr val="FF0000"/>
                </a:solidFill>
              </a:rPr>
              <a:t>情愿保护唐僧上西方拜佛求经，将功折罪。</a:t>
            </a:r>
            <a:r>
              <a:rPr lang="zh-CN" altLang="en-US" sz="2400" b="1" dirty="0"/>
              <a:t>今日到此，一旦俱休，说出这等各寻头路的话来，可不违了菩萨的善果，坏了自己的德行，惹人耻笑，说我们有始无终也？”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29540" y="2365375"/>
            <a:ext cx="4064635" cy="123444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indent="0">
              <a:lnSpc>
                <a:spcPts val="4500"/>
              </a:lnSpc>
              <a:buClr>
                <a:srgbClr val="000000"/>
              </a:buClr>
            </a:pPr>
            <a:r>
              <a:rPr lang="zh-CN" altLang="en-US" sz="3200" b="1" dirty="0">
                <a:solidFill>
                  <a:srgbClr val="0000FF"/>
                </a:solidFill>
                <a:latin typeface="Tahoma" panose="020B0604030504040204" pitchFamily="34" charset="0"/>
                <a:sym typeface="+mn-ea"/>
              </a:rPr>
              <a:t>目标明确、顾全大局，</a:t>
            </a:r>
            <a:endParaRPr lang="zh-CN" altLang="en-US" sz="3200" b="1" dirty="0">
              <a:solidFill>
                <a:srgbClr val="0000FF"/>
              </a:solidFill>
              <a:latin typeface="Tahoma" panose="020B0604030504040204" pitchFamily="34" charset="0"/>
              <a:ea typeface="宋体" panose="02010600030101010101" pitchFamily="2" charset="-122"/>
              <a:sym typeface="+mn-ea"/>
            </a:endParaRPr>
          </a:p>
          <a:p>
            <a:pPr lvl="0" indent="0">
              <a:lnSpc>
                <a:spcPts val="4500"/>
              </a:lnSpc>
              <a:buClr>
                <a:srgbClr val="000000"/>
              </a:buClr>
            </a:pPr>
            <a:r>
              <a:rPr lang="zh-CN" altLang="en-US" sz="3200" b="1" dirty="0">
                <a:solidFill>
                  <a:srgbClr val="0000FF"/>
                </a:solidFill>
                <a:latin typeface="Tahoma" panose="020B0604030504040204" pitchFamily="34" charset="0"/>
                <a:sym typeface="+mn-ea"/>
              </a:rPr>
              <a:t>立场坚定、勇往直前</a:t>
            </a:r>
            <a:r>
              <a:rPr lang="zh-CN" altLang="en-US" b="1" dirty="0">
                <a:solidFill>
                  <a:srgbClr val="FF0000"/>
                </a:solidFill>
                <a:latin typeface="Tahoma" panose="020B0604030504040204" pitchFamily="34" charset="0"/>
                <a:sym typeface="+mn-ea"/>
              </a:rPr>
              <a:t>。</a:t>
            </a: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5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0" grpId="0" animBg="1"/>
      <p:bldP spid="3" grpId="0"/>
      <p:bldP spid="4" grpId="1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表格 8"/>
          <p:cNvGraphicFramePr>
            <a:graphicFrameLocks noGrp="1"/>
          </p:cNvGraphicFramePr>
          <p:nvPr/>
        </p:nvGraphicFramePr>
        <p:xfrm>
          <a:off x="878394" y="119167"/>
          <a:ext cx="7554222" cy="62769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49766"/>
                <a:gridCol w="4104456"/>
              </a:tblGrid>
              <a:tr h="370840">
                <a:tc gridSpan="2">
                  <a:txBody>
                    <a:bodyPr/>
                    <a:lstStyle/>
                    <a:p>
                      <a:pPr algn="l"/>
                      <a:r>
                        <a:rPr lang="zh-CN" altLang="en-US" sz="3200" dirty="0" smtClean="0">
                          <a:solidFill>
                            <a:srgbClr val="0000FF"/>
                          </a:solidFill>
                        </a:rPr>
                        <a:t>                            唐僧  性格梳理表</a:t>
                      </a:r>
                      <a:endParaRPr lang="zh-CN" altLang="en-US" sz="3200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200" dirty="0" smtClean="0">
                          <a:solidFill>
                            <a:srgbClr val="0000FF"/>
                          </a:solidFill>
                        </a:rPr>
                        <a:t>人物性格</a:t>
                      </a:r>
                      <a:endParaRPr lang="zh-CN" altLang="en-US" sz="3200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200" dirty="0" smtClean="0">
                          <a:solidFill>
                            <a:srgbClr val="0000FF"/>
                          </a:solidFill>
                        </a:rPr>
                        <a:t>主要情节（言行）</a:t>
                      </a:r>
                      <a:endParaRPr lang="zh-CN" altLang="en-US" sz="3200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095375">
                <a:tc>
                  <a:txBody>
                    <a:bodyPr/>
                    <a:lstStyle/>
                    <a:p>
                      <a:endParaRPr lang="zh-CN" altLang="en-US" sz="3200" dirty="0">
                        <a:sym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111885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  <a:p>
                      <a:endParaRPr lang="zh-CN" altLang="en-US"/>
                    </a:p>
                    <a:p>
                      <a:endParaRPr lang="zh-CN" altLang="en-US"/>
                    </a:p>
                    <a:p>
                      <a:endParaRPr lang="zh-CN" altLang="en-US"/>
                    </a:p>
                    <a:p>
                      <a:r>
                        <a:rPr lang="zh-CN" altLang="en-US"/>
                        <a:t>            </a:t>
                      </a:r>
                    </a:p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 gridSpan="2">
                  <a:txBody>
                    <a:bodyPr/>
                    <a:lstStyle/>
                    <a:p>
                      <a:endParaRPr lang="zh-CN" altLang="en-US"/>
                    </a:p>
                    <a:p>
                      <a:endParaRPr lang="zh-CN" altLang="en-US"/>
                    </a:p>
                    <a:p>
                      <a:endParaRPr lang="zh-CN" altLang="en-US"/>
                    </a:p>
                    <a:p>
                      <a:endParaRPr lang="zh-CN" altLang="en-US"/>
                    </a:p>
                    <a:p>
                      <a:endParaRPr lang="zh-CN" altLang="en-US"/>
                    </a:p>
                    <a:p>
                      <a:endParaRPr lang="zh-CN" altLang="en-US"/>
                    </a:p>
                    <a:p>
                      <a:endParaRPr lang="zh-CN" altLang="en-US"/>
                    </a:p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" name="文本框 1"/>
          <p:cNvSpPr txBox="1"/>
          <p:nvPr/>
        </p:nvSpPr>
        <p:spPr>
          <a:xfrm>
            <a:off x="975360" y="1361440"/>
            <a:ext cx="3865245" cy="51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2800" b="1">
                <a:sym typeface="+mn-ea"/>
              </a:rPr>
              <a:t>性情和善、心地善良</a:t>
            </a:r>
            <a:endParaRPr lang="zh-CN" altLang="en-US" sz="2800" b="1" dirty="0">
              <a:solidFill>
                <a:schemeClr val="tx1"/>
              </a:solidFill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240655" y="1361440"/>
            <a:ext cx="2224405" cy="57912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3200" b="1" dirty="0">
                <a:solidFill>
                  <a:schemeClr val="folHlink"/>
                </a:solidFill>
                <a:effectLst>
                  <a:outerShdw blurRad="38100" dist="38100" dir="2700000">
                    <a:srgbClr val="C0C0C0"/>
                  </a:outerShdw>
                </a:effectLst>
                <a:sym typeface="+mn-ea"/>
              </a:rPr>
              <a:t>三打白骨精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5159375" y="1879600"/>
            <a:ext cx="2224405" cy="57912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3200" b="1" dirty="0">
                <a:solidFill>
                  <a:schemeClr val="folHlink"/>
                </a:solidFill>
                <a:effectLst>
                  <a:outerShdw blurRad="38100" dist="38100" dir="2700000">
                    <a:srgbClr val="C0C0C0"/>
                  </a:outerShdw>
                </a:effectLst>
                <a:sym typeface="+mn-ea"/>
              </a:rPr>
              <a:t>恨逐美猴王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939165" y="2508885"/>
            <a:ext cx="3481070" cy="518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>
                <a:effectLst>
                  <a:outerShdw blurRad="38100" dist="38100" dir="2700000">
                    <a:srgbClr val="C0C0C0"/>
                  </a:outerShdw>
                </a:effectLst>
                <a:sym typeface="+mn-ea"/>
              </a:rPr>
              <a:t>崇信佛法、严守戒律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878205" y="3027045"/>
            <a:ext cx="3730625" cy="518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sym typeface="+mn-ea"/>
              </a:rPr>
              <a:t>坚定执著、勇往直前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939165" y="1879600"/>
            <a:ext cx="340042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sym typeface="+mn-ea"/>
              </a:rPr>
              <a:t>贤愚不分、好坏不辨</a:t>
            </a:r>
            <a:endParaRPr lang="zh-CN" altLang="en-US" sz="2800"/>
          </a:p>
        </p:txBody>
      </p:sp>
      <p:sp>
        <p:nvSpPr>
          <p:cNvPr id="8" name="文本框 7"/>
          <p:cNvSpPr txBox="1"/>
          <p:nvPr/>
        </p:nvSpPr>
        <p:spPr>
          <a:xfrm>
            <a:off x="5367655" y="2508250"/>
            <a:ext cx="197040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 dirty="0">
                <a:solidFill>
                  <a:schemeClr val="folHlink"/>
                </a:solidFill>
                <a:effectLst>
                  <a:outerShdw blurRad="38100" dist="38100" dir="2700000">
                    <a:srgbClr val="C0C0C0"/>
                  </a:outerShdw>
                </a:effectLst>
                <a:sym typeface="+mn-ea"/>
              </a:rPr>
              <a:t>四圣试禅心</a:t>
            </a:r>
          </a:p>
        </p:txBody>
      </p:sp>
      <p:sp>
        <p:nvSpPr>
          <p:cNvPr id="10" name="文本框 9"/>
          <p:cNvSpPr txBox="1"/>
          <p:nvPr/>
        </p:nvSpPr>
        <p:spPr>
          <a:xfrm>
            <a:off x="5367655" y="3027045"/>
            <a:ext cx="197040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 dirty="0">
                <a:solidFill>
                  <a:schemeClr val="folHlink"/>
                </a:solidFill>
                <a:effectLst>
                  <a:outerShdw blurRad="38100" dist="38100" dir="2700000">
                    <a:srgbClr val="C0C0C0"/>
                  </a:outerShdw>
                </a:effectLst>
                <a:sym typeface="+mn-ea"/>
              </a:rPr>
              <a:t>女儿国逼婚</a:t>
            </a:r>
          </a:p>
        </p:txBody>
      </p:sp>
      <p:pic>
        <p:nvPicPr>
          <p:cNvPr id="27651" name="Picture 4" descr="c21ef63cb61d6a83d56225a7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6465" y="4150995"/>
            <a:ext cx="2308225" cy="225488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1" name="文本框 10"/>
          <p:cNvSpPr txBox="1"/>
          <p:nvPr/>
        </p:nvSpPr>
        <p:spPr>
          <a:xfrm>
            <a:off x="4591050" y="3632835"/>
            <a:ext cx="3884930" cy="518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>
                <a:sym typeface="+mn-ea"/>
              </a:rPr>
              <a:t>  </a:t>
            </a:r>
            <a:r>
              <a:rPr lang="zh-CN" altLang="en-US" sz="2800" b="1">
                <a:solidFill>
                  <a:srgbClr val="C00000"/>
                </a:solidFill>
                <a:sym typeface="+mn-ea"/>
              </a:rPr>
              <a:t>琵琶洞蝎子精色诱唐僧</a:t>
            </a:r>
          </a:p>
        </p:txBody>
      </p:sp>
      <p:pic>
        <p:nvPicPr>
          <p:cNvPr id="12" name="图片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9165" y="4150995"/>
            <a:ext cx="2527300" cy="2254885"/>
          </a:xfrm>
          <a:prstGeom prst="rect">
            <a:avLst/>
          </a:prstGeom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75325" y="4150995"/>
            <a:ext cx="2601595" cy="2254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1"/>
      <p:bldP spid="5" grpId="0"/>
      <p:bldP spid="6" grpId="0"/>
      <p:bldP spid="7" grpId="0"/>
      <p:bldP spid="8" grpId="0"/>
      <p:bldP spid="10" grpId="0"/>
      <p:bldP spid="1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8" name="Text Box 4"/>
          <p:cNvSpPr txBox="1"/>
          <p:nvPr/>
        </p:nvSpPr>
        <p:spPr>
          <a:xfrm>
            <a:off x="395288" y="1196975"/>
            <a:ext cx="8569325" cy="366713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 indent="0">
              <a:spcBef>
                <a:spcPct val="50000"/>
              </a:spcBef>
              <a:buClr>
                <a:srgbClr val="000000"/>
              </a:buClr>
            </a:pPr>
            <a:r>
              <a:rPr lang="en-US" altLang="zh-CN">
                <a:latin typeface="Arial" panose="020B0604020202020204" pitchFamily="34" charset="0"/>
                <a:ea typeface="宋体" panose="02010600030101010101" pitchFamily="2" charset="-122"/>
              </a:rPr>
              <a:t>       </a:t>
            </a:r>
            <a:endParaRPr lang="en-US" altLang="zh-CN" sz="3200" b="1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139269" name="Text Box 5"/>
          <p:cNvSpPr txBox="1"/>
          <p:nvPr/>
        </p:nvSpPr>
        <p:spPr>
          <a:xfrm>
            <a:off x="979170" y="5229225"/>
            <a:ext cx="6624638" cy="427038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lvl="0" indent="0">
              <a:spcBef>
                <a:spcPct val="50000"/>
              </a:spcBef>
              <a:buClr>
                <a:srgbClr val="000000"/>
              </a:buClr>
            </a:pPr>
            <a:r>
              <a:rPr lang="en-US" altLang="zh-CN" sz="2200" b="1">
                <a:solidFill>
                  <a:srgbClr val="FF3300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              </a:t>
            </a:r>
            <a:endParaRPr lang="en-US" altLang="zh-CN" sz="3200" b="1">
              <a:solidFill>
                <a:srgbClr val="FF3300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40964" name="Rectangle 8"/>
          <p:cNvSpPr/>
          <p:nvPr/>
        </p:nvSpPr>
        <p:spPr>
          <a:xfrm>
            <a:off x="133350" y="952500"/>
            <a:ext cx="4846320" cy="3012440"/>
          </a:xfrm>
          <a:prstGeom prst="rect">
            <a:avLst/>
          </a:prstGeom>
          <a:noFill/>
          <a:ln w="9525" cap="flat" cmpd="sng">
            <a:solidFill>
              <a:schemeClr val="accent1"/>
            </a:solidFill>
            <a:prstDash val="solid"/>
            <a:miter/>
            <a:headEnd type="none" w="med" len="med"/>
            <a:tailEnd type="none" w="med" len="med"/>
          </a:ln>
        </p:spPr>
        <p:txBody>
          <a:bodyPr wrap="square" anchor="t">
            <a:spAutoFit/>
          </a:bodyPr>
          <a:lstStyle/>
          <a:p>
            <a:pPr lvl="0" indent="0">
              <a:lnSpc>
                <a:spcPts val="4600"/>
              </a:lnSpc>
              <a:buClr>
                <a:srgbClr val="000000"/>
              </a:buClr>
            </a:pPr>
            <a:r>
              <a:rPr lang="zh-CN" altLang="en-US" sz="3600" dirty="0">
                <a:latin typeface="华文楷体" panose="02010600040101010101" charset="-122"/>
                <a:ea typeface="华文楷体" panose="02010600040101010101" charset="-122"/>
              </a:rPr>
              <a:t>好吃懒做、</a:t>
            </a:r>
            <a:r>
              <a:rPr lang="zh-CN" altLang="en-US" sz="3600" dirty="0">
                <a:latin typeface="华文楷体" panose="02010600040101010101" charset="-122"/>
                <a:ea typeface="华文楷体" panose="02010600040101010101" charset="-122"/>
                <a:sym typeface="+mn-ea"/>
              </a:rPr>
              <a:t>贪图安逸，</a:t>
            </a:r>
            <a:r>
              <a:rPr lang="zh-CN" altLang="en-US" sz="3600" dirty="0">
                <a:solidFill>
                  <a:srgbClr val="0000FF"/>
                </a:solidFill>
                <a:latin typeface="华文楷体" panose="02010600040101010101" charset="-122"/>
                <a:ea typeface="华文楷体" panose="02010600040101010101" charset="-122"/>
                <a:sym typeface="+mn-ea"/>
              </a:rPr>
              <a:t>贪恋女色，见识短浅、</a:t>
            </a:r>
          </a:p>
          <a:p>
            <a:pPr lvl="0" indent="0">
              <a:lnSpc>
                <a:spcPts val="4600"/>
              </a:lnSpc>
              <a:buClr>
                <a:srgbClr val="000000"/>
              </a:buClr>
            </a:pPr>
            <a:r>
              <a:rPr lang="zh-CN" altLang="en-US" sz="3600" dirty="0">
                <a:solidFill>
                  <a:srgbClr val="FF00FF"/>
                </a:solidFill>
                <a:latin typeface="华文楷体" panose="02010600040101010101" charset="-122"/>
                <a:ea typeface="华文楷体" panose="02010600040101010101" charset="-122"/>
                <a:sym typeface="+mn-ea"/>
              </a:rPr>
              <a:t>搬弄是非、自私说谎，</a:t>
            </a:r>
            <a:r>
              <a:rPr lang="zh-CN" altLang="en-US" sz="3600" dirty="0">
                <a:solidFill>
                  <a:srgbClr val="9900CC"/>
                </a:solidFill>
                <a:latin typeface="华文楷体" panose="02010600040101010101" charset="-122"/>
                <a:ea typeface="华文楷体" panose="02010600040101010101" charset="-122"/>
                <a:sym typeface="+mn-ea"/>
              </a:rPr>
              <a:t>好占便宜、爱耍小聪明</a:t>
            </a:r>
          </a:p>
          <a:p>
            <a:pPr lvl="0" indent="0">
              <a:lnSpc>
                <a:spcPts val="4600"/>
              </a:lnSpc>
              <a:buClr>
                <a:srgbClr val="000000"/>
              </a:buClr>
            </a:pPr>
            <a:r>
              <a:rPr lang="zh-CN" altLang="en-US" sz="3600" dirty="0" smtClean="0">
                <a:solidFill>
                  <a:prstClr val="black"/>
                </a:solidFill>
                <a:latin typeface="华文楷体" panose="02010600040101010101" charset="-122"/>
                <a:ea typeface="华文楷体" panose="02010600040101010101" charset="-122"/>
                <a:sym typeface="+mn-ea"/>
              </a:rPr>
              <a:t>淳朴</a:t>
            </a:r>
            <a:r>
              <a:rPr lang="zh-CN" altLang="en-US" sz="3600" dirty="0">
                <a:solidFill>
                  <a:prstClr val="black"/>
                </a:solidFill>
                <a:latin typeface="华文楷体" panose="02010600040101010101" charset="-122"/>
                <a:ea typeface="华文楷体" panose="02010600040101010101" charset="-122"/>
                <a:sym typeface="+mn-ea"/>
              </a:rPr>
              <a:t>憨厚、</a:t>
            </a:r>
            <a:r>
              <a:rPr lang="zh-CN" altLang="en-US" sz="3600" dirty="0" smtClean="0">
                <a:solidFill>
                  <a:prstClr val="black"/>
                </a:solidFill>
                <a:latin typeface="华文楷体" panose="02010600040101010101" charset="-122"/>
                <a:ea typeface="华文楷体" panose="02010600040101010101" charset="-122"/>
                <a:sym typeface="+mn-ea"/>
              </a:rPr>
              <a:t>知</a:t>
            </a:r>
            <a:r>
              <a:rPr lang="zh-CN" altLang="en-US" sz="3600" dirty="0">
                <a:solidFill>
                  <a:prstClr val="black"/>
                </a:solidFill>
                <a:latin typeface="华文楷体" panose="02010600040101010101" charset="-122"/>
                <a:ea typeface="华文楷体" panose="02010600040101010101" charset="-122"/>
                <a:sym typeface="+mn-ea"/>
              </a:rPr>
              <a:t>错能</a:t>
            </a:r>
            <a:r>
              <a:rPr lang="zh-CN" altLang="en-US" sz="3600" dirty="0" smtClean="0">
                <a:solidFill>
                  <a:prstClr val="black"/>
                </a:solidFill>
                <a:latin typeface="华文楷体" panose="02010600040101010101" charset="-122"/>
                <a:ea typeface="华文楷体" panose="02010600040101010101" charset="-122"/>
                <a:sym typeface="+mn-ea"/>
              </a:rPr>
              <a:t>改。</a:t>
            </a:r>
            <a:r>
              <a:rPr lang="en-US" altLang="zh-CN" sz="3600" dirty="0" smtClean="0">
                <a:solidFill>
                  <a:prstClr val="black"/>
                </a:solidFill>
                <a:latin typeface="华文楷体" panose="02010600040101010101" charset="-122"/>
                <a:ea typeface="华文楷体" panose="02010600040101010101" charset="-122"/>
                <a:sym typeface="+mn-ea"/>
              </a:rPr>
              <a:t>  </a:t>
            </a:r>
            <a:endParaRPr lang="zh-CN" altLang="en-US" dirty="0">
              <a:latin typeface="Tahoma" panose="020B0604030504040204" pitchFamily="34" charset="0"/>
              <a:ea typeface="宋体" panose="02010600030101010101" pitchFamily="2" charset="-122"/>
            </a:endParaRPr>
          </a:p>
        </p:txBody>
      </p:sp>
      <p:sp>
        <p:nvSpPr>
          <p:cNvPr id="139274" name="Text Box 10"/>
          <p:cNvSpPr txBox="1">
            <a:spLocks noChangeArrowheads="1"/>
          </p:cNvSpPr>
          <p:nvPr/>
        </p:nvSpPr>
        <p:spPr bwMode="auto">
          <a:xfrm>
            <a:off x="468313" y="107633"/>
            <a:ext cx="4175125" cy="6400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lvl="0" algn="ctr" fontAlgn="base">
              <a:buClr>
                <a:srgbClr val="000000"/>
              </a:buClr>
            </a:pPr>
            <a:r>
              <a:rPr lang="zh-CN" altLang="en-US" sz="3600" b="1" strike="noStrike" noProof="1">
                <a:solidFill>
                  <a:schemeClr val="tx2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ahoma" panose="020B0604030504040204" pitchFamily="34" charset="0"/>
                <a:ea typeface="宋体" panose="02010600030101010101" pitchFamily="2" charset="-122"/>
                <a:cs typeface="+mn-ea"/>
              </a:rPr>
              <a:t>猪八戒性格</a:t>
            </a:r>
            <a:endParaRPr lang="zh-CN" altLang="en-US" sz="3600" b="1" strike="noStrike" noProof="1">
              <a:solidFill>
                <a:schemeClr val="tx2"/>
              </a:solidFill>
              <a:effectLst>
                <a:outerShdw blurRad="38100" dist="38100" dir="2700000">
                  <a:srgbClr val="C0C0C0"/>
                </a:outerShdw>
              </a:effectLst>
              <a:latin typeface="Tahoma" panose="020B0604030504040204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847715" y="38100"/>
            <a:ext cx="2019300" cy="640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600" b="1" dirty="0">
                <a:solidFill>
                  <a:schemeClr val="tx2"/>
                </a:solidFill>
                <a:effectLst>
                  <a:outerShdw blurRad="38100" dist="38100" dir="2700000">
                    <a:srgbClr val="C0C0C0"/>
                  </a:outerShdw>
                </a:effectLst>
                <a:latin typeface="Tahoma" panose="020B0604030504040204" pitchFamily="34" charset="0"/>
                <a:cs typeface="+mn-ea"/>
                <a:sym typeface="+mn-ea"/>
              </a:rPr>
              <a:t>主要情节</a:t>
            </a:r>
            <a:endParaRPr lang="zh-CN" altLang="en-US" sz="3600" b="1" strike="noStrike" noProof="1">
              <a:solidFill>
                <a:schemeClr val="tx2"/>
              </a:solidFill>
              <a:effectLst>
                <a:outerShdw blurRad="38100" dist="38100" dir="2700000">
                  <a:srgbClr val="C0C0C0"/>
                </a:outerShdw>
              </a:effectLst>
              <a:latin typeface="Tahoma" panose="020B0604030504040204" pitchFamily="34" charset="0"/>
              <a:cs typeface="+mn-ea"/>
              <a:sym typeface="+mn-ea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109210" y="847090"/>
            <a:ext cx="3855720" cy="44805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 indent="0" algn="l">
              <a:buClr>
                <a:srgbClr val="000000"/>
              </a:buClr>
            </a:pPr>
            <a:r>
              <a:rPr lang="zh-CN" altLang="en-US" sz="3600" b="1" dirty="0">
                <a:solidFill>
                  <a:srgbClr val="FF0000"/>
                </a:solidFill>
                <a:latin typeface="Tahoma" panose="020B0604030504040204" pitchFamily="34" charset="0"/>
                <a:sym typeface="+mn-ea"/>
              </a:rPr>
              <a:t>高老庄收八戒、</a:t>
            </a:r>
          </a:p>
          <a:p>
            <a:pPr lvl="0" indent="0" algn="l">
              <a:buClr>
                <a:srgbClr val="000000"/>
              </a:buClr>
            </a:pPr>
            <a:r>
              <a:rPr lang="zh-CN" altLang="en-US" sz="3600" b="1" dirty="0">
                <a:solidFill>
                  <a:srgbClr val="FF0000"/>
                </a:solidFill>
                <a:latin typeface="Tahoma" panose="020B0604030504040204" pitchFamily="34" charset="0"/>
                <a:sym typeface="+mn-ea"/>
              </a:rPr>
              <a:t>五庄观偷吃人参果</a:t>
            </a:r>
          </a:p>
          <a:p>
            <a:pPr lvl="0" indent="0" algn="l">
              <a:buClr>
                <a:srgbClr val="000000"/>
              </a:buClr>
            </a:pPr>
            <a:r>
              <a:rPr lang="zh-CN" altLang="en-US" sz="3600" b="1" dirty="0">
                <a:solidFill>
                  <a:srgbClr val="0000FF"/>
                </a:solidFill>
                <a:latin typeface="Tahoma" panose="020B0604030504040204" pitchFamily="34" charset="0"/>
                <a:sym typeface="+mn-ea"/>
              </a:rPr>
              <a:t>四圣试禅心、</a:t>
            </a:r>
          </a:p>
          <a:p>
            <a:pPr lvl="0" indent="0" algn="l">
              <a:buClr>
                <a:srgbClr val="000000"/>
              </a:buClr>
            </a:pPr>
            <a:r>
              <a:rPr lang="zh-CN" altLang="en-US" sz="3600" b="1" dirty="0">
                <a:solidFill>
                  <a:srgbClr val="0000FF"/>
                </a:solidFill>
                <a:latin typeface="Tahoma" panose="020B0604030504040204" pitchFamily="34" charset="0"/>
                <a:sym typeface="+mn-ea"/>
              </a:rPr>
              <a:t>女儿国遇难、</a:t>
            </a:r>
          </a:p>
          <a:p>
            <a:pPr lvl="0" indent="0" algn="l">
              <a:buClr>
                <a:srgbClr val="000000"/>
              </a:buClr>
            </a:pPr>
            <a:r>
              <a:rPr lang="zh-CN" altLang="en-US" sz="3600" b="1" dirty="0">
                <a:solidFill>
                  <a:srgbClr val="FF00FF"/>
                </a:solidFill>
                <a:latin typeface="Tahoma" panose="020B0604030504040204" pitchFamily="34" charset="0"/>
                <a:sym typeface="+mn-ea"/>
              </a:rPr>
              <a:t>三打白骨精、</a:t>
            </a:r>
          </a:p>
          <a:p>
            <a:pPr lvl="0" indent="0" algn="l">
              <a:buClr>
                <a:srgbClr val="000000"/>
              </a:buClr>
            </a:pPr>
            <a:r>
              <a:rPr lang="zh-CN" altLang="en-US" sz="3600" b="1" dirty="0">
                <a:solidFill>
                  <a:srgbClr val="FF00FF"/>
                </a:solidFill>
                <a:latin typeface="Tahoma" panose="020B0604030504040204" pitchFamily="34" charset="0"/>
                <a:sym typeface="+mn-ea"/>
              </a:rPr>
              <a:t>义激美猴王、</a:t>
            </a:r>
          </a:p>
          <a:p>
            <a:pPr lvl="0" indent="0" algn="l">
              <a:buClr>
                <a:srgbClr val="000000"/>
              </a:buClr>
            </a:pPr>
            <a:r>
              <a:rPr lang="zh-CN" altLang="en-US" sz="3600" b="1" dirty="0">
                <a:solidFill>
                  <a:srgbClr val="9900CC"/>
                </a:solidFill>
                <a:latin typeface="Tahoma" panose="020B0604030504040204" pitchFamily="34" charset="0"/>
                <a:sym typeface="+mn-ea"/>
              </a:rPr>
              <a:t>八戒大战流沙河 </a:t>
            </a:r>
          </a:p>
          <a:p>
            <a:pPr lvl="0" indent="0" algn="l">
              <a:buClr>
                <a:srgbClr val="000000"/>
              </a:buClr>
            </a:pPr>
            <a:r>
              <a:rPr lang="zh-CN" altLang="en-US" sz="3600" b="1" dirty="0">
                <a:solidFill>
                  <a:srgbClr val="9900CC"/>
                </a:solidFill>
                <a:latin typeface="Tahoma" panose="020B0604030504040204" pitchFamily="34" charset="0"/>
                <a:ea typeface="宋体" panose="02010600030101010101" pitchFamily="2" charset="-122"/>
              </a:rPr>
              <a:t>乌鸡国井中背尸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4785" y="3964940"/>
            <a:ext cx="4521200" cy="26835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392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92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92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9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9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926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8" name="Picture 4" descr="孙悟空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26058" y="6537960"/>
            <a:ext cx="2328862" cy="283527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509" name="Picture 6" descr="u=2250779729,3658765565&amp;fm=3&amp;gp=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77878" y="7190740"/>
            <a:ext cx="2663825" cy="27813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21510" name="Picture 7" descr="u=3639239535,1963817587&amp;fm=3&amp;gp=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04198" y="6758940"/>
            <a:ext cx="2303462" cy="2781300"/>
          </a:xfrm>
          <a:prstGeom prst="rect">
            <a:avLst/>
          </a:prstGeom>
          <a:noFill/>
          <a:ln w="9525">
            <a:noFill/>
          </a:ln>
        </p:spPr>
      </p:pic>
      <p:graphicFrame>
        <p:nvGraphicFramePr>
          <p:cNvPr id="9" name="表格 8"/>
          <p:cNvGraphicFramePr>
            <a:graphicFrameLocks noGrp="1"/>
          </p:cNvGraphicFramePr>
          <p:nvPr/>
        </p:nvGraphicFramePr>
        <p:xfrm>
          <a:off x="158750" y="452120"/>
          <a:ext cx="8792210" cy="57035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04920"/>
                <a:gridCol w="4987290"/>
              </a:tblGrid>
              <a:tr h="583565">
                <a:tc gridSpan="2">
                  <a:txBody>
                    <a:bodyPr/>
                    <a:lstStyle/>
                    <a:p>
                      <a:pPr algn="l"/>
                      <a:r>
                        <a:rPr lang="zh-CN" altLang="en-US" sz="3200" dirty="0" smtClean="0">
                          <a:solidFill>
                            <a:srgbClr val="0000FF"/>
                          </a:solidFill>
                        </a:rPr>
                        <a:t>                   孙悟空   性格特点梳理表</a:t>
                      </a:r>
                      <a:endParaRPr lang="zh-CN" altLang="en-US" sz="3200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CN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200" dirty="0" smtClean="0">
                          <a:solidFill>
                            <a:srgbClr val="0000FF"/>
                          </a:solidFill>
                        </a:rPr>
                        <a:t>人物性格</a:t>
                      </a:r>
                      <a:endParaRPr lang="zh-CN" altLang="en-US" sz="3200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3200" dirty="0" smtClean="0">
                          <a:solidFill>
                            <a:srgbClr val="0000FF"/>
                          </a:solidFill>
                        </a:rPr>
                        <a:t>主要情节（言行）</a:t>
                      </a:r>
                      <a:endParaRPr lang="zh-CN" altLang="en-US" sz="3200" dirty="0">
                        <a:solidFill>
                          <a:srgbClr val="0000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86765">
                <a:tc>
                  <a:txBody>
                    <a:bodyPr/>
                    <a:lstStyle/>
                    <a:p>
                      <a:endParaRPr lang="zh-CN" altLang="en-US" sz="3200" dirty="0">
                        <a:sym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dirty="0"/>
                        <a:t> </a:t>
                      </a:r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916940">
                <a:tc>
                  <a:txBody>
                    <a:bodyPr/>
                    <a:lstStyle/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zh-CN" altLang="en-US"/>
                    </a:p>
                    <a:p>
                      <a:r>
                        <a:rPr lang="zh-CN" altLang="en-US"/>
                        <a:t>          </a:t>
                      </a:r>
                    </a:p>
                    <a:p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09295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09295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09295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800" b="1" kern="0" noProof="0" smtClean="0">
                        <a:ln>
                          <a:noFill/>
                        </a:ln>
                        <a:solidFill>
                          <a:srgbClr val="FF0066"/>
                        </a:solidFill>
                        <a:effectLst/>
                        <a:uLnTx/>
                        <a:uFillTx/>
                        <a:sym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709295">
                <a:tc>
                  <a:txBody>
                    <a:bodyPr/>
                    <a:lstStyle/>
                    <a:p>
                      <a:pPr>
                        <a:buNone/>
                      </a:pPr>
                      <a:endParaRPr lang="zh-CN" altLang="en-US" sz="1800" b="1" kern="0" noProof="0" smtClean="0">
                        <a:ln>
                          <a:noFill/>
                        </a:ln>
                        <a:solidFill>
                          <a:srgbClr val="FF0066"/>
                        </a:solidFill>
                        <a:effectLst/>
                        <a:uLnTx/>
                        <a:uFillTx/>
                        <a:sym typeface="+mn-ea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en-US" altLang="zh-CN"/>
                        <a:t>      </a:t>
                      </a:r>
                      <a:r>
                        <a:rPr lang="en-US" altLang="zh-CN" sz="3200" baseline="30000">
                          <a:solidFill>
                            <a:srgbClr val="9900CC"/>
                          </a:solidFill>
                        </a:rPr>
                        <a:t>…………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4" name="文本框 3"/>
          <p:cNvSpPr txBox="1"/>
          <p:nvPr/>
        </p:nvSpPr>
        <p:spPr>
          <a:xfrm>
            <a:off x="224155" y="1764030"/>
            <a:ext cx="3400425" cy="518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b="1" kern="0" noProof="0" smtClean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+mn-ea"/>
              </a:rPr>
              <a:t>桀骜不驯，敢作敢当</a:t>
            </a:r>
            <a:endParaRPr kumimoji="0" lang="zh-CN" altLang="en-US" sz="2800" b="1" i="0" u="none" strike="noStrike" kern="0" cap="none" spc="0" normalizeH="0" baseline="0" noProof="0" smtClean="0">
              <a:ln>
                <a:noFill/>
              </a:ln>
              <a:solidFill>
                <a:srgbClr val="FF0066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345440" y="2388235"/>
            <a:ext cx="2685415" cy="9448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b="1" kern="0" noProof="0" smtClean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+mn-ea"/>
              </a:rPr>
              <a:t>敢于反抗压迫、</a:t>
            </a:r>
          </a:p>
          <a:p>
            <a:pPr algn="l"/>
            <a:r>
              <a:rPr lang="zh-CN" altLang="en-US" sz="2800" b="1" kern="0" noProof="0" smtClean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sym typeface="+mn-ea"/>
              </a:rPr>
              <a:t>无所畏惧</a:t>
            </a:r>
            <a:endParaRPr kumimoji="0" lang="zh-CN" altLang="en-US" sz="2800" b="1" i="0" u="none" strike="noStrike" kern="0" cap="none" spc="0" normalizeH="0" baseline="0" noProof="0" smtClean="0">
              <a:ln>
                <a:noFill/>
              </a:ln>
              <a:solidFill>
                <a:srgbClr val="FF0066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305435" y="3438525"/>
            <a:ext cx="1693545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b="1" kern="0" noProof="0" smtClean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+mn-ea"/>
              </a:rPr>
              <a:t>勇敢机智 </a:t>
            </a:r>
            <a:endParaRPr kumimoji="0" lang="zh-CN" altLang="en-US" sz="2800" b="1" i="0" u="none" strike="noStrike" kern="0" cap="none" spc="0" normalizeH="0" baseline="0" noProof="0" smtClean="0">
              <a:ln>
                <a:noFill/>
              </a:ln>
              <a:solidFill>
                <a:srgbClr val="FF0066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05435" y="4213225"/>
            <a:ext cx="3400425" cy="518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b="1" kern="0" noProof="0" smtClean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+mn-ea"/>
              </a:rPr>
              <a:t>爱憎分明、嫉恶如仇</a:t>
            </a:r>
            <a:endParaRPr kumimoji="0" lang="zh-CN" altLang="en-US" sz="2800" b="1" i="0" u="none" strike="noStrike" kern="0" cap="none" spc="0" normalizeH="0" baseline="0" noProof="0" smtClean="0">
              <a:ln>
                <a:noFill/>
              </a:ln>
              <a:solidFill>
                <a:srgbClr val="FF0066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05435" y="4878070"/>
            <a:ext cx="3042920" cy="518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2800" b="1" kern="0" noProof="0" smtClean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sym typeface="+mn-ea"/>
              </a:rPr>
              <a:t>好胜心强、爱面子</a:t>
            </a:r>
          </a:p>
        </p:txBody>
      </p:sp>
      <p:sp>
        <p:nvSpPr>
          <p:cNvPr id="11" name="文本框 10"/>
          <p:cNvSpPr txBox="1"/>
          <p:nvPr/>
        </p:nvSpPr>
        <p:spPr>
          <a:xfrm>
            <a:off x="4243070" y="2571115"/>
            <a:ext cx="1816100" cy="5791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kern="0" noProof="0" smtClean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+mn-ea"/>
              </a:rPr>
              <a:t>大闹天宫</a:t>
            </a:r>
            <a:endParaRPr kumimoji="0" lang="zh-CN" altLang="en-US" sz="3200" b="1" i="0" u="none" strike="noStrike" kern="0" cap="none" spc="0" normalizeH="0" baseline="0" noProof="0" smtClean="0">
              <a:ln>
                <a:noFill/>
              </a:ln>
              <a:solidFill>
                <a:srgbClr val="FF00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4081145" y="4152265"/>
            <a:ext cx="2224405" cy="5791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kern="0" noProof="0" smtClean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+mn-ea"/>
              </a:rPr>
              <a:t>三打白骨精</a:t>
            </a:r>
            <a:endParaRPr kumimoji="0" lang="zh-CN" altLang="en-US" sz="3200" b="1" i="0" u="none" strike="noStrike" kern="0" cap="none" spc="0" normalizeH="0" baseline="0" noProof="0" smtClean="0">
              <a:ln>
                <a:noFill/>
              </a:ln>
              <a:solidFill>
                <a:srgbClr val="FF00FF"/>
              </a:solidFill>
              <a:effectLst/>
              <a:uLnTx/>
              <a:uFillTx/>
              <a:latin typeface="+mn-lt"/>
              <a:ea typeface="+mn-ea"/>
              <a:cs typeface="+mn-cs"/>
              <a:sym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6689725" y="4182745"/>
            <a:ext cx="1970405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 kern="0" noProof="0" smtClean="0">
                <a:ln>
                  <a:noFill/>
                </a:ln>
                <a:solidFill>
                  <a:srgbClr val="9900CC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+mn-ea"/>
              </a:rPr>
              <a:t>真假美猴王</a:t>
            </a:r>
          </a:p>
        </p:txBody>
      </p:sp>
      <p:sp>
        <p:nvSpPr>
          <p:cNvPr id="14" name="文本框 13"/>
          <p:cNvSpPr txBox="1"/>
          <p:nvPr/>
        </p:nvSpPr>
        <p:spPr>
          <a:xfrm>
            <a:off x="4154170" y="3438525"/>
            <a:ext cx="2224405" cy="5791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kern="0" noProof="0" smtClean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+mn-ea"/>
              </a:rPr>
              <a:t>智取红孩儿</a:t>
            </a:r>
            <a:endParaRPr kumimoji="0" lang="zh-CN" altLang="en-US" sz="3200" b="1" i="0" u="none" strike="noStrike" kern="0" cap="none" spc="0" normalizeH="0" baseline="0" noProof="0" smtClean="0">
              <a:ln>
                <a:noFill/>
              </a:ln>
              <a:solidFill>
                <a:srgbClr val="FF00FF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6636385" y="3438525"/>
            <a:ext cx="2224405" cy="5791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0" lang="zh-CN" altLang="en-US" sz="3200" b="1" i="0" u="none" strike="noStrike" kern="0" cap="none" spc="0" normalizeH="0" baseline="0" noProof="0" smtClean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三借芭蕉扇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6392545" y="2571115"/>
            <a:ext cx="2224405" cy="5791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zh-CN" altLang="en-US" sz="3200" b="1" kern="0" noProof="0" smtClean="0">
                <a:ln>
                  <a:noFill/>
                </a:ln>
                <a:solidFill>
                  <a:srgbClr val="FF00FF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+mn-ea"/>
              </a:rPr>
              <a:t>强销生死簿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4154170" y="4821555"/>
            <a:ext cx="3303270" cy="5181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2800" b="1">
                <a:solidFill>
                  <a:srgbClr val="9900CC"/>
                </a:solidFill>
              </a:rPr>
              <a:t>观音院僧谋宝贝 </a:t>
            </a:r>
          </a:p>
        </p:txBody>
      </p:sp>
      <p:sp>
        <p:nvSpPr>
          <p:cNvPr id="31" name="文本框 30"/>
          <p:cNvSpPr txBox="1"/>
          <p:nvPr/>
        </p:nvSpPr>
        <p:spPr>
          <a:xfrm>
            <a:off x="345440" y="5526405"/>
            <a:ext cx="1612900" cy="51816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r>
              <a:rPr lang="zh-CN" altLang="en-US" sz="2800" b="1" dirty="0">
                <a:solidFill>
                  <a:srgbClr val="FF0000"/>
                </a:solidFill>
                <a:effectLst>
                  <a:outerShdw blurRad="38100" dist="38100" dir="2700000">
                    <a:srgbClr val="C0C0C0"/>
                  </a:outerShdw>
                </a:effectLst>
                <a:sym typeface="+mn-ea"/>
              </a:rPr>
              <a:t>性情急躁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4243070" y="1764030"/>
            <a:ext cx="4242435" cy="5181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US" altLang="zh-CN" dirty="0">
                <a:sym typeface="+mn-ea"/>
              </a:rPr>
              <a:t>  </a:t>
            </a:r>
            <a:r>
              <a:rPr lang="zh-CN" altLang="en-US" sz="2800" b="1" dirty="0">
                <a:solidFill>
                  <a:srgbClr val="9900CC"/>
                </a:solidFill>
                <a:sym typeface="+mn-ea"/>
              </a:rPr>
              <a:t>偷吃人参果，大闹五庄观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9" grpId="0"/>
      <p:bldP spid="31" grpId="0"/>
      <p:bldP spid="3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48361" y="3952388"/>
            <a:ext cx="3816424" cy="2572956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心地善良，崇信佛法，严守戒律，立场坚定，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勇往直前。</a:t>
            </a:r>
            <a:endParaRPr lang="en-US" altLang="zh-CN" sz="2800" dirty="0" smtClean="0"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0" indent="0">
              <a:buNone/>
            </a:pP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有时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贤愚不分</a:t>
            </a:r>
            <a:r>
              <a:rPr lang="zh-CN" altLang="en-US" sz="2800" dirty="0" smtClean="0">
                <a:latin typeface="楷体" panose="02010609060101010101" pitchFamily="49" charset="-122"/>
                <a:ea typeface="楷体" panose="02010609060101010101" pitchFamily="49" charset="-122"/>
              </a:rPr>
              <a:t>，好坏</a:t>
            </a:r>
            <a:r>
              <a:rPr lang="zh-CN" altLang="en-US" sz="2800" dirty="0">
                <a:latin typeface="楷体" panose="02010609060101010101" pitchFamily="49" charset="-122"/>
                <a:ea typeface="楷体" panose="02010609060101010101" pitchFamily="49" charset="-122"/>
              </a:rPr>
              <a:t>不辨</a:t>
            </a:r>
            <a:r>
              <a:rPr lang="zh-CN" altLang="en-US" dirty="0"/>
              <a:t>。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1610" y="1196752"/>
            <a:ext cx="4896544" cy="310854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zh-CN" altLang="en-US" sz="28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秉诚建大会，浮屠山受心经，四圣试禅心。恨逐美猴王</a:t>
            </a:r>
            <a:r>
              <a:rPr lang="zh-CN" altLang="en-US" sz="28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endParaRPr lang="en-US" altLang="zh-CN" sz="2800" dirty="0" smtClean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有</a:t>
            </a:r>
            <a:r>
              <a:rPr lang="zh-CN" altLang="en-US" sz="28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灾沉水宅，女儿国逼婚</a:t>
            </a:r>
            <a:r>
              <a:rPr lang="zh-CN" altLang="en-US" sz="28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endParaRPr lang="en-US" altLang="zh-CN" sz="2800" dirty="0" smtClean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路</a:t>
            </a:r>
            <a:r>
              <a:rPr lang="zh-CN" altLang="en-US" sz="28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阻火焰山，木仙庵谈诗</a:t>
            </a:r>
            <a:r>
              <a:rPr lang="zh-CN" altLang="en-US" sz="28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endParaRPr lang="en-US" altLang="zh-CN" sz="2800" dirty="0" smtClean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朱</a:t>
            </a:r>
            <a:r>
              <a:rPr lang="zh-CN" altLang="en-US" sz="28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紫国论前世，黑松林逢魔，供状玄英洞，灭法国受阻</a:t>
            </a:r>
            <a:r>
              <a:rPr lang="zh-CN" altLang="en-US" sz="28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，</a:t>
            </a:r>
            <a:endParaRPr lang="en-US" altLang="zh-CN" sz="2800" dirty="0" smtClean="0">
              <a:solidFill>
                <a:prstClr val="black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800" dirty="0" smtClean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地</a:t>
            </a:r>
            <a:r>
              <a:rPr lang="zh-CN" altLang="en-US" sz="2800" dirty="0">
                <a:solidFill>
                  <a:prstClr val="black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灵县斋僧。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750841"/>
            <a:ext cx="3328987" cy="304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1790" y="4451350"/>
            <a:ext cx="2725420" cy="16764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23528" y="458454"/>
            <a:ext cx="3024336" cy="58477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zh-CN" altLang="en-US" sz="3200" dirty="0">
                <a:solidFill>
                  <a:prstClr val="black"/>
                </a:solidFill>
                <a:latin typeface="华文行楷" panose="02010800040101010101" pitchFamily="2" charset="-122"/>
                <a:ea typeface="华文行楷" panose="02010800040101010101" pitchFamily="2" charset="-122"/>
              </a:rPr>
              <a:t>相关故事情节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ldLvl="0" animBg="1"/>
      <p:bldP spid="6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Box 8"/>
          <p:cNvSpPr txBox="1"/>
          <p:nvPr/>
        </p:nvSpPr>
        <p:spPr>
          <a:xfrm>
            <a:off x="71438" y="1285875"/>
            <a:ext cx="9144000" cy="292608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eaLnBrk="1" hangingPunct="1"/>
            <a:r>
              <a:rPr lang="en-US" altLang="zh-CN" sz="6000" b="1">
                <a:latin typeface="隶书" panose="02010509060101010101" pitchFamily="49" charset="-122"/>
                <a:ea typeface="隶书" panose="02010509060101010101" pitchFamily="49" charset="-122"/>
              </a:rPr>
              <a:t>  </a:t>
            </a:r>
            <a:r>
              <a:rPr lang="en-US" altLang="zh-CN" sz="5400" b="1">
                <a:latin typeface="隶书" panose="02010509060101010101" pitchFamily="49" charset="-122"/>
                <a:ea typeface="隶书" panose="02010509060101010101" pitchFamily="49" charset="-122"/>
              </a:rPr>
              <a:t>《</a:t>
            </a:r>
            <a:r>
              <a:rPr lang="zh-CN" altLang="en-US" sz="5400" b="1" dirty="0">
                <a:latin typeface="隶书" panose="02010509060101010101" pitchFamily="49" charset="-122"/>
                <a:ea typeface="隶书" panose="02010509060101010101" pitchFamily="49" charset="-122"/>
              </a:rPr>
              <a:t>西游记</a:t>
            </a:r>
            <a:r>
              <a:rPr lang="en-US" altLang="zh-CN" sz="5400" b="1">
                <a:latin typeface="隶书" panose="02010509060101010101" pitchFamily="49" charset="-122"/>
                <a:ea typeface="隶书" panose="02010509060101010101" pitchFamily="49" charset="-122"/>
              </a:rPr>
              <a:t>》</a:t>
            </a:r>
            <a:r>
              <a:rPr lang="zh-CN" altLang="en-US" sz="5400" b="1" dirty="0">
                <a:latin typeface="隶书" panose="02010509060101010101" pitchFamily="49" charset="-122"/>
                <a:ea typeface="隶书" panose="02010509060101010101" pitchFamily="49" charset="-122"/>
              </a:rPr>
              <a:t>是一部（</a:t>
            </a:r>
            <a:r>
              <a:rPr lang="zh-CN" altLang="en-US" sz="5400" b="1" dirty="0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章回</a:t>
            </a:r>
            <a:r>
              <a:rPr lang="zh-CN" altLang="en-US" sz="5400" b="1" dirty="0">
                <a:latin typeface="隶书" panose="02010509060101010101" pitchFamily="49" charset="-122"/>
                <a:ea typeface="隶书" panose="02010509060101010101" pitchFamily="49" charset="-122"/>
              </a:rPr>
              <a:t>）体长篇（</a:t>
            </a:r>
            <a:r>
              <a:rPr lang="zh-CN" altLang="en-US" sz="5400" b="1" dirty="0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神魔</a:t>
            </a:r>
            <a:r>
              <a:rPr lang="zh-CN" altLang="en-US" sz="5400" b="1" dirty="0">
                <a:latin typeface="隶书" panose="02010509060101010101" pitchFamily="49" charset="-122"/>
                <a:ea typeface="隶书" panose="02010509060101010101" pitchFamily="49" charset="-122"/>
              </a:rPr>
              <a:t>）小说，作者是（</a:t>
            </a:r>
            <a:r>
              <a:rPr lang="zh-CN" altLang="en-US" sz="5400" b="1" dirty="0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吴承恩</a:t>
            </a:r>
            <a:r>
              <a:rPr lang="zh-CN" altLang="en-US" sz="5400" b="1" dirty="0">
                <a:latin typeface="隶书" panose="02010509060101010101" pitchFamily="49" charset="-122"/>
                <a:ea typeface="隶书" panose="02010509060101010101" pitchFamily="49" charset="-122"/>
              </a:rPr>
              <a:t>），（</a:t>
            </a:r>
            <a:r>
              <a:rPr lang="zh-CN" altLang="en-US" sz="5400" b="1" dirty="0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明</a:t>
            </a:r>
            <a:r>
              <a:rPr lang="zh-CN" altLang="en-US" sz="5400" b="1" dirty="0">
                <a:latin typeface="隶书" panose="02010509060101010101" pitchFamily="49" charset="-122"/>
                <a:ea typeface="隶书" panose="02010509060101010101" pitchFamily="49" charset="-122"/>
              </a:rPr>
              <a:t>）代人。</a:t>
            </a:r>
          </a:p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19459" name="图片 9" descr="upload__2fa603ab_127f4d99655__7fff_00001099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6500" y="5715000"/>
            <a:ext cx="1428750" cy="9620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矩形 3"/>
          <p:cNvSpPr/>
          <p:nvPr/>
        </p:nvSpPr>
        <p:spPr>
          <a:xfrm>
            <a:off x="6489383" y="1377633"/>
            <a:ext cx="2500313" cy="8572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2280761" y="2204795"/>
            <a:ext cx="2500313" cy="838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244793" y="3106738"/>
            <a:ext cx="3286125" cy="92868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435158" y="3106738"/>
            <a:ext cx="1785938" cy="8572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5" grpId="0" bldLvl="0" animBg="1"/>
      <p:bldP spid="6" grpId="0" bldLvl="0" animBg="1"/>
      <p:bldP spid="7" grpId="0" bldLvl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Box 6"/>
          <p:cNvSpPr txBox="1"/>
          <p:nvPr/>
        </p:nvSpPr>
        <p:spPr>
          <a:xfrm>
            <a:off x="57468" y="94615"/>
            <a:ext cx="8501062" cy="31089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eaLnBrk="1" hangingPunct="1"/>
            <a:r>
              <a:rPr lang="en-US" altLang="zh-CN" sz="6000" b="1" dirty="0">
                <a:latin typeface="隶书" panose="02010509060101010101" pitchFamily="49" charset="-122"/>
                <a:ea typeface="隶书" panose="02010509060101010101" pitchFamily="49" charset="-122"/>
              </a:rPr>
              <a:t>    </a:t>
            </a:r>
            <a:r>
              <a:rPr lang="zh-CN" altLang="en-US" sz="6000" b="1" dirty="0">
                <a:latin typeface="隶书" panose="02010509060101010101" pitchFamily="49" charset="-122"/>
                <a:ea typeface="隶书" panose="02010509060101010101" pitchFamily="49" charset="-122"/>
              </a:rPr>
              <a:t>全书共（</a:t>
            </a:r>
            <a:r>
              <a:rPr lang="en-US" altLang="zh-CN" sz="6000" b="1" dirty="0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100</a:t>
            </a:r>
            <a:r>
              <a:rPr lang="zh-CN" altLang="en-US" sz="6000" b="1" dirty="0">
                <a:latin typeface="隶书" panose="02010509060101010101" pitchFamily="49" charset="-122"/>
                <a:ea typeface="隶书" panose="02010509060101010101" pitchFamily="49" charset="-122"/>
              </a:rPr>
              <a:t>）回，第</a:t>
            </a:r>
            <a:r>
              <a:rPr lang="en-US" altLang="zh-CN" sz="6000" b="1" dirty="0">
                <a:latin typeface="隶书" panose="02010509060101010101" pitchFamily="49" charset="-122"/>
                <a:ea typeface="隶书" panose="02010509060101010101" pitchFamily="49" charset="-122"/>
              </a:rPr>
              <a:t>1—7</a:t>
            </a:r>
            <a:r>
              <a:rPr lang="zh-CN" altLang="en-US" sz="6000" b="1" dirty="0">
                <a:latin typeface="隶书" panose="02010509060101010101" pitchFamily="49" charset="-122"/>
                <a:ea typeface="隶书" panose="02010509060101010101" pitchFamily="49" charset="-122"/>
              </a:rPr>
              <a:t>回，写孙悟空出世到（</a:t>
            </a:r>
            <a:r>
              <a:rPr lang="zh-CN" altLang="en-US" sz="6000" b="1" dirty="0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大闹天宫</a:t>
            </a:r>
            <a:r>
              <a:rPr lang="zh-CN" altLang="en-US" sz="6000" b="1" dirty="0">
                <a:latin typeface="隶书" panose="02010509060101010101" pitchFamily="49" charset="-122"/>
                <a:ea typeface="隶书" panose="02010509060101010101" pitchFamily="49" charset="-122"/>
              </a:rPr>
              <a:t>）</a:t>
            </a:r>
          </a:p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20483" name="图片 7" descr="upload__2fa603ab_127f4d99655__7fff_00001099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31389" y="-534"/>
            <a:ext cx="1428750" cy="9620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矩形 3"/>
          <p:cNvSpPr/>
          <p:nvPr/>
        </p:nvSpPr>
        <p:spPr>
          <a:xfrm>
            <a:off x="4161903" y="170180"/>
            <a:ext cx="2357438" cy="98399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907704" y="1916832"/>
            <a:ext cx="4214813" cy="954539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5124" name="图片 5" descr="0e6622fa0c5369889f514665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805" y="3042285"/>
            <a:ext cx="4553203" cy="373126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4098" name="Picture 4" descr="大闹天宫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77345" y="3042285"/>
            <a:ext cx="4368865" cy="373126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5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Box 6"/>
          <p:cNvSpPr txBox="1"/>
          <p:nvPr/>
        </p:nvSpPr>
        <p:spPr>
          <a:xfrm>
            <a:off x="249873" y="31115"/>
            <a:ext cx="8643937" cy="347472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eaLnBrk="1" hangingPunct="1"/>
            <a:r>
              <a:rPr lang="en-US" altLang="zh-CN" sz="6000" b="1" dirty="0">
                <a:latin typeface="隶书" panose="02010509060101010101" pitchFamily="49" charset="-122"/>
                <a:ea typeface="隶书" panose="02010509060101010101" pitchFamily="49" charset="-122"/>
              </a:rPr>
              <a:t>   </a:t>
            </a:r>
            <a:r>
              <a:rPr lang="zh-CN" altLang="en-US" sz="5400" b="1" dirty="0">
                <a:latin typeface="隶书" panose="02010509060101010101" pitchFamily="49" charset="-122"/>
                <a:ea typeface="隶书" panose="02010509060101010101" pitchFamily="49" charset="-122"/>
              </a:rPr>
              <a:t>第</a:t>
            </a:r>
            <a:r>
              <a:rPr lang="en-US" altLang="en-US" sz="5400" b="1" dirty="0">
                <a:latin typeface="隶书" panose="02010509060101010101" pitchFamily="49" charset="-122"/>
                <a:ea typeface="隶书" panose="02010509060101010101" pitchFamily="49" charset="-122"/>
              </a:rPr>
              <a:t>8</a:t>
            </a:r>
            <a:r>
              <a:rPr lang="en-US" altLang="zh-CN" sz="5400" b="1" dirty="0">
                <a:latin typeface="隶书" panose="02010509060101010101" pitchFamily="49" charset="-122"/>
                <a:ea typeface="隶书" panose="02010509060101010101" pitchFamily="49" charset="-122"/>
              </a:rPr>
              <a:t>—</a:t>
            </a:r>
            <a:r>
              <a:rPr lang="en-US" altLang="en-US" sz="5400" b="1" dirty="0">
                <a:latin typeface="隶书" panose="02010509060101010101" pitchFamily="49" charset="-122"/>
                <a:ea typeface="隶书" panose="02010509060101010101" pitchFamily="49" charset="-122"/>
              </a:rPr>
              <a:t>100</a:t>
            </a:r>
            <a:r>
              <a:rPr lang="zh-CN" altLang="en-US" sz="5400" b="1" dirty="0">
                <a:latin typeface="隶书" panose="02010509060101010101" pitchFamily="49" charset="-122"/>
                <a:ea typeface="隶书" panose="02010509060101010101" pitchFamily="49" charset="-122"/>
              </a:rPr>
              <a:t>回，写唐僧师徒</a:t>
            </a:r>
            <a:r>
              <a:rPr lang="en-US" altLang="en-US" sz="5400" b="1" dirty="0">
                <a:latin typeface="隶书" panose="02010509060101010101" pitchFamily="49" charset="-122"/>
                <a:ea typeface="隶书" panose="02010509060101010101" pitchFamily="49" charset="-122"/>
              </a:rPr>
              <a:t>4</a:t>
            </a:r>
            <a:r>
              <a:rPr lang="zh-CN" altLang="en-US" sz="5400" b="1" dirty="0">
                <a:latin typeface="隶书" panose="02010509060101010101" pitchFamily="49" charset="-122"/>
                <a:ea typeface="隶书" panose="02010509060101010101" pitchFamily="49" charset="-122"/>
              </a:rPr>
              <a:t>人历经（</a:t>
            </a:r>
            <a:r>
              <a:rPr lang="zh-CN" altLang="en-US" sz="5400" b="1" dirty="0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八十一</a:t>
            </a:r>
            <a:r>
              <a:rPr lang="zh-CN" altLang="en-US" sz="5400" b="1" dirty="0">
                <a:latin typeface="隶书" panose="02010509060101010101" pitchFamily="49" charset="-122"/>
                <a:ea typeface="隶书" panose="02010509060101010101" pitchFamily="49" charset="-122"/>
              </a:rPr>
              <a:t>）难，去</a:t>
            </a:r>
            <a:r>
              <a:rPr lang="en-US" altLang="en-US" sz="5400" b="1" dirty="0">
                <a:latin typeface="隶书" panose="02010509060101010101" pitchFamily="49" charset="-122"/>
                <a:ea typeface="隶书" panose="02010509060101010101" pitchFamily="49" charset="-122"/>
              </a:rPr>
              <a:t>(</a:t>
            </a:r>
            <a:r>
              <a:rPr lang="zh-CN" altLang="en-US" sz="5400" b="1" dirty="0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西天大雷音寺</a:t>
            </a:r>
            <a:r>
              <a:rPr lang="zh-CN" altLang="en-US" sz="5400" b="1" dirty="0">
                <a:latin typeface="隶书" panose="02010509060101010101" pitchFamily="49" charset="-122"/>
                <a:ea typeface="隶书" panose="02010509060101010101" pitchFamily="49" charset="-122"/>
              </a:rPr>
              <a:t>）取经的故事。</a:t>
            </a:r>
          </a:p>
        </p:txBody>
      </p:sp>
      <p:pic>
        <p:nvPicPr>
          <p:cNvPr id="21507" name="图片 7" descr="upload__2fa603ab_127f4d99655__7fff_00001099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973" y="4835843"/>
            <a:ext cx="1428750" cy="9620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" name="矩形 4"/>
          <p:cNvSpPr/>
          <p:nvPr/>
        </p:nvSpPr>
        <p:spPr>
          <a:xfrm>
            <a:off x="3851920" y="1020351"/>
            <a:ext cx="2708910" cy="74812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1075055" y="1800860"/>
            <a:ext cx="4844415" cy="8572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5364" name="Picture 4" descr="取经归来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96235" y="2828925"/>
            <a:ext cx="5690870" cy="3712845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6" grpId="0" bldLvl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Box 6"/>
          <p:cNvSpPr txBox="1"/>
          <p:nvPr/>
        </p:nvSpPr>
        <p:spPr>
          <a:xfrm>
            <a:off x="357188" y="500063"/>
            <a:ext cx="8358187" cy="493776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eaLnBrk="1" hangingPunct="1"/>
            <a:r>
              <a:rPr lang="en-US" altLang="zh-CN" sz="6000" b="1">
                <a:latin typeface="隶书" panose="02010509060101010101" pitchFamily="49" charset="-122"/>
                <a:ea typeface="隶书" panose="02010509060101010101" pitchFamily="49" charset="-122"/>
              </a:rPr>
              <a:t>   《</a:t>
            </a:r>
            <a:r>
              <a:rPr lang="zh-CN" altLang="en-US" sz="6000" b="1" dirty="0">
                <a:latin typeface="隶书" panose="02010509060101010101" pitchFamily="49" charset="-122"/>
                <a:ea typeface="隶书" panose="02010509060101010101" pitchFamily="49" charset="-122"/>
              </a:rPr>
              <a:t>西游记</a:t>
            </a:r>
            <a:r>
              <a:rPr lang="en-US" altLang="zh-CN" sz="6000" b="1">
                <a:latin typeface="隶书" panose="02010509060101010101" pitchFamily="49" charset="-122"/>
                <a:ea typeface="隶书" panose="02010509060101010101" pitchFamily="49" charset="-122"/>
              </a:rPr>
              <a:t>》</a:t>
            </a:r>
            <a:r>
              <a:rPr lang="zh-CN" altLang="en-US" sz="6000" b="1" dirty="0">
                <a:latin typeface="隶书" panose="02010509060101010101" pitchFamily="49" charset="-122"/>
                <a:ea typeface="隶书" panose="02010509060101010101" pitchFamily="49" charset="-122"/>
              </a:rPr>
              <a:t>中塑造了神通广大、机智勇敢的（</a:t>
            </a:r>
            <a:r>
              <a:rPr lang="zh-CN" altLang="en-US" sz="6000" b="1" dirty="0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孙悟空</a:t>
            </a:r>
            <a:r>
              <a:rPr lang="zh-CN" altLang="en-US" sz="6000" b="1" dirty="0">
                <a:latin typeface="隶书" panose="02010509060101010101" pitchFamily="49" charset="-122"/>
                <a:ea typeface="隶书" panose="02010509060101010101" pitchFamily="49" charset="-122"/>
              </a:rPr>
              <a:t>）形象。他有（</a:t>
            </a:r>
            <a:r>
              <a:rPr lang="zh-CN" altLang="en-US" sz="6000" b="1" dirty="0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七十二</a:t>
            </a:r>
            <a:r>
              <a:rPr lang="zh-CN" altLang="en-US" sz="6000" b="1" dirty="0">
                <a:latin typeface="隶书" panose="02010509060101010101" pitchFamily="49" charset="-122"/>
                <a:ea typeface="隶书" panose="02010509060101010101" pitchFamily="49" charset="-122"/>
              </a:rPr>
              <a:t>）变化，使用的兵器是（</a:t>
            </a:r>
            <a:r>
              <a:rPr lang="zh-CN" altLang="en-US" sz="6000" b="1" dirty="0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如意金箍棒</a:t>
            </a:r>
            <a:r>
              <a:rPr lang="zh-CN" altLang="en-US" sz="6000" b="1" dirty="0">
                <a:latin typeface="隶书" panose="02010509060101010101" pitchFamily="49" charset="-122"/>
                <a:ea typeface="隶书" panose="02010509060101010101" pitchFamily="49" charset="-122"/>
              </a:rPr>
              <a:t>）</a:t>
            </a:r>
          </a:p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22531" name="图片 7" descr="upload__2fa603ab_127f4d99655__7fff_00001099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6500" y="5572125"/>
            <a:ext cx="1428750" cy="9620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矩形 3"/>
          <p:cNvSpPr/>
          <p:nvPr/>
        </p:nvSpPr>
        <p:spPr>
          <a:xfrm>
            <a:off x="729615" y="2390775"/>
            <a:ext cx="3286125" cy="8572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648018" y="3370898"/>
            <a:ext cx="3571875" cy="7858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751580" y="4262755"/>
            <a:ext cx="4714875" cy="7858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5" grpId="0" bldLvl="0" animBg="1"/>
      <p:bldP spid="6" grpId="0" bldLvl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Box 6"/>
          <p:cNvSpPr txBox="1"/>
          <p:nvPr/>
        </p:nvSpPr>
        <p:spPr>
          <a:xfrm>
            <a:off x="108903" y="1370013"/>
            <a:ext cx="9144000" cy="32004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eaLnBrk="1" hangingPunct="1"/>
            <a:r>
              <a:rPr lang="en-US" altLang="zh-CN" sz="5400" b="1" dirty="0">
                <a:latin typeface="隶书" panose="02010509060101010101" pitchFamily="49" charset="-122"/>
                <a:ea typeface="隶书" panose="02010509060101010101" pitchFamily="49" charset="-122"/>
              </a:rPr>
              <a:t>   </a:t>
            </a:r>
            <a:r>
              <a:rPr lang="zh-CN" altLang="en-US" sz="5000" b="1" dirty="0" smtClean="0">
                <a:latin typeface="隶书" panose="02010509060101010101" pitchFamily="49" charset="-122"/>
                <a:ea typeface="隶书" panose="02010509060101010101" pitchFamily="49" charset="-122"/>
              </a:rPr>
              <a:t>孙悟空</a:t>
            </a:r>
            <a:r>
              <a:rPr lang="zh-CN" altLang="en-US" sz="5000" b="1" dirty="0">
                <a:latin typeface="隶书" panose="02010509060101010101" pitchFamily="49" charset="-122"/>
                <a:ea typeface="隶书" panose="02010509060101010101" pitchFamily="49" charset="-122"/>
              </a:rPr>
              <a:t>自封为“</a:t>
            </a:r>
            <a:r>
              <a:rPr lang="zh-CN" altLang="en-US" sz="5000" b="1" dirty="0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齐天大圣</a:t>
            </a:r>
            <a:r>
              <a:rPr lang="zh-CN" altLang="en-US" sz="5000" b="1" dirty="0">
                <a:latin typeface="隶书" panose="02010509060101010101" pitchFamily="49" charset="-122"/>
                <a:ea typeface="隶书" panose="02010509060101010101" pitchFamily="49" charset="-122"/>
              </a:rPr>
              <a:t>”，被玉帝派去看管（</a:t>
            </a:r>
            <a:r>
              <a:rPr lang="zh-CN" altLang="en-US" sz="5000" b="1" dirty="0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蟠桃园</a:t>
            </a:r>
            <a:r>
              <a:rPr lang="zh-CN" altLang="en-US" sz="5000" b="1" dirty="0">
                <a:latin typeface="隶书" panose="02010509060101010101" pitchFamily="49" charset="-122"/>
                <a:ea typeface="隶书" panose="02010509060101010101" pitchFamily="49" charset="-122"/>
              </a:rPr>
              <a:t>）</a:t>
            </a:r>
            <a:r>
              <a:rPr lang="en-US" altLang="en-US" sz="5000" b="1" dirty="0">
                <a:latin typeface="隶书" panose="02010509060101010101" pitchFamily="49" charset="-122"/>
                <a:ea typeface="隶书" panose="02010509060101010101" pitchFamily="49" charset="-122"/>
              </a:rPr>
              <a:t>,</a:t>
            </a:r>
            <a:r>
              <a:rPr lang="zh-CN" altLang="en-US" sz="5000" b="1" dirty="0">
                <a:latin typeface="隶书" panose="02010509060101010101" pitchFamily="49" charset="-122"/>
                <a:ea typeface="隶书" panose="02010509060101010101" pitchFamily="49" charset="-122"/>
              </a:rPr>
              <a:t>在取经路上立下了汗马功劳，被封为“</a:t>
            </a:r>
            <a:r>
              <a:rPr lang="zh-CN" altLang="en-US" sz="5000" b="1" dirty="0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斗战胜佛</a:t>
            </a:r>
            <a:r>
              <a:rPr lang="zh-CN" altLang="en-US" sz="5000" b="1" dirty="0">
                <a:latin typeface="隶书" panose="02010509060101010101" pitchFamily="49" charset="-122"/>
                <a:ea typeface="隶书" panose="02010509060101010101" pitchFamily="49" charset="-122"/>
              </a:rPr>
              <a:t>”。</a:t>
            </a:r>
          </a:p>
        </p:txBody>
      </p:sp>
      <p:pic>
        <p:nvPicPr>
          <p:cNvPr id="23555" name="图片 7" descr="upload__2fa603ab_127f4d99655__7fff_00001099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6500" y="5572125"/>
            <a:ext cx="1428750" cy="9620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矩形 3"/>
          <p:cNvSpPr/>
          <p:nvPr/>
        </p:nvSpPr>
        <p:spPr>
          <a:xfrm>
            <a:off x="5360670" y="1428116"/>
            <a:ext cx="3280410" cy="7137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643120" y="2199958"/>
            <a:ext cx="3071813" cy="7858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971600" y="3896043"/>
            <a:ext cx="3479800" cy="6743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5" grpId="0" bldLvl="0" animBg="1"/>
      <p:bldP spid="6" grpId="0" bldLvl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Box 9"/>
          <p:cNvSpPr txBox="1"/>
          <p:nvPr/>
        </p:nvSpPr>
        <p:spPr>
          <a:xfrm>
            <a:off x="357188" y="1357313"/>
            <a:ext cx="8643937" cy="3657600"/>
          </a:xfrm>
          <a:prstGeom prst="rect">
            <a:avLst/>
          </a:prstGeom>
          <a:noFill/>
          <a:ln w="9525">
            <a:noFill/>
          </a:ln>
        </p:spPr>
        <p:txBody>
          <a:bodyPr>
            <a:spAutoFit/>
          </a:bodyPr>
          <a:lstStyle/>
          <a:p>
            <a:pPr lvl="0" eaLnBrk="1" hangingPunct="1"/>
            <a:r>
              <a:rPr lang="en-US" altLang="zh-CN" sz="5400" b="1" dirty="0">
                <a:latin typeface="隶书" panose="02010509060101010101" pitchFamily="49" charset="-122"/>
                <a:ea typeface="隶书" panose="02010509060101010101" pitchFamily="49" charset="-122"/>
              </a:rPr>
              <a:t>    </a:t>
            </a:r>
            <a:r>
              <a:rPr lang="zh-CN" altLang="en-US" sz="5400" b="1" dirty="0">
                <a:latin typeface="隶书" panose="02010509060101010101" pitchFamily="49" charset="-122"/>
                <a:ea typeface="隶书" panose="02010509060101010101" pitchFamily="49" charset="-122"/>
              </a:rPr>
              <a:t>猪八戒原是管理天河水兵的（</a:t>
            </a:r>
            <a:r>
              <a:rPr lang="zh-CN" altLang="en-US" sz="5400" b="1" dirty="0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天蓬元帅</a:t>
            </a:r>
            <a:r>
              <a:rPr lang="zh-CN" altLang="en-US" sz="5400" b="1" dirty="0">
                <a:latin typeface="隶书" panose="02010509060101010101" pitchFamily="49" charset="-122"/>
                <a:ea typeface="隶书" panose="02010509060101010101" pitchFamily="49" charset="-122"/>
              </a:rPr>
              <a:t>），获罪下凡，误投猪胎，后保唐僧取经，被封为（</a:t>
            </a:r>
            <a:r>
              <a:rPr lang="zh-CN" altLang="en-US" sz="5400" b="1" dirty="0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净坛使者</a:t>
            </a:r>
            <a:r>
              <a:rPr lang="zh-CN" altLang="en-US" sz="5400" b="1" dirty="0">
                <a:latin typeface="隶书" panose="02010509060101010101" pitchFamily="49" charset="-122"/>
                <a:ea typeface="隶书" panose="02010509060101010101" pitchFamily="49" charset="-122"/>
              </a:rPr>
              <a:t>）。</a:t>
            </a:r>
          </a:p>
          <a:p>
            <a:pPr lvl="0" eaLnBrk="1" hangingPunct="1"/>
            <a:endParaRPr lang="zh-CN" altLang="en-US" dirty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pic>
        <p:nvPicPr>
          <p:cNvPr id="24579" name="图片 10" descr="upload__2fa603ab_127f4d99655__7fff_00001099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6500" y="5429250"/>
            <a:ext cx="1428750" cy="9620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矩形 3"/>
          <p:cNvSpPr/>
          <p:nvPr/>
        </p:nvSpPr>
        <p:spPr>
          <a:xfrm>
            <a:off x="1958975" y="2275523"/>
            <a:ext cx="3929063" cy="71437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071303" y="3878580"/>
            <a:ext cx="3643313" cy="7858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5" grpId="0" bldLvl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Box 6"/>
          <p:cNvSpPr txBox="1"/>
          <p:nvPr/>
        </p:nvSpPr>
        <p:spPr>
          <a:xfrm>
            <a:off x="611560" y="0"/>
            <a:ext cx="7416824" cy="3877985"/>
          </a:xfrm>
          <a:prstGeom prst="rect">
            <a:avLst/>
          </a:prstGeom>
          <a:noFill/>
          <a:ln w="9525">
            <a:noFill/>
          </a:ln>
        </p:spPr>
        <p:txBody>
          <a:bodyPr wrap="square">
            <a:spAutoFit/>
          </a:bodyPr>
          <a:lstStyle/>
          <a:p>
            <a:pPr lvl="0" eaLnBrk="1" hangingPunct="1"/>
            <a:r>
              <a:rPr lang="en-US" altLang="zh-CN" sz="5400" b="1" dirty="0">
                <a:latin typeface="隶书" panose="02010509060101010101" pitchFamily="49" charset="-122"/>
                <a:ea typeface="隶书" panose="02010509060101010101" pitchFamily="49" charset="-122"/>
              </a:rPr>
              <a:t>    </a:t>
            </a:r>
            <a:r>
              <a:rPr lang="zh-CN" altLang="en-US" sz="4800" b="1" dirty="0">
                <a:latin typeface="隶书" panose="02010509060101010101" pitchFamily="49" charset="-122"/>
                <a:ea typeface="隶书" panose="02010509060101010101" pitchFamily="49" charset="-122"/>
              </a:rPr>
              <a:t>沙僧原来为天宫中的 （</a:t>
            </a:r>
            <a:r>
              <a:rPr lang="zh-CN" altLang="en-US" sz="4800" b="1" dirty="0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卷帘大将</a:t>
            </a:r>
            <a:r>
              <a:rPr lang="zh-CN" altLang="en-US" sz="4800" b="1" dirty="0">
                <a:latin typeface="隶书" panose="02010509060101010101" pitchFamily="49" charset="-122"/>
                <a:ea typeface="隶书" panose="02010509060101010101" pitchFamily="49" charset="-122"/>
              </a:rPr>
              <a:t>），被贬下界，在（</a:t>
            </a:r>
            <a:r>
              <a:rPr lang="zh-CN" altLang="en-US" sz="4800" b="1" dirty="0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流沙河</a:t>
            </a:r>
            <a:r>
              <a:rPr lang="zh-CN" altLang="en-US" sz="4800" b="1" dirty="0">
                <a:latin typeface="隶书" panose="02010509060101010101" pitchFamily="49" charset="-122"/>
                <a:ea typeface="隶书" panose="02010509060101010101" pitchFamily="49" charset="-122"/>
              </a:rPr>
              <a:t>）为妖，后因保唐僧取经有功，被封为（</a:t>
            </a:r>
            <a:r>
              <a:rPr lang="zh-CN" altLang="en-US" sz="4800" b="1" dirty="0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</a:rPr>
              <a:t>金身罗汉</a:t>
            </a:r>
            <a:r>
              <a:rPr lang="zh-CN" altLang="en-US" sz="4800" b="1" dirty="0">
                <a:latin typeface="隶书" panose="02010509060101010101" pitchFamily="49" charset="-122"/>
                <a:ea typeface="隶书" panose="02010509060101010101" pitchFamily="49" charset="-122"/>
              </a:rPr>
              <a:t>）。</a:t>
            </a:r>
          </a:p>
        </p:txBody>
      </p:sp>
      <p:pic>
        <p:nvPicPr>
          <p:cNvPr id="25603" name="图片 7" descr="upload__2fa603ab_127f4d99655__7fff_00001099.gif">
            <a:hlinkClick r:id="rId2" action="ppaction://hlinksldjump"/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3608" y="5157192"/>
            <a:ext cx="1428750" cy="9620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矩形 3"/>
          <p:cNvSpPr/>
          <p:nvPr/>
        </p:nvSpPr>
        <p:spPr>
          <a:xfrm>
            <a:off x="827584" y="779335"/>
            <a:ext cx="3642529" cy="8572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548477" y="1678273"/>
            <a:ext cx="2771495" cy="7858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827584" y="3092172"/>
            <a:ext cx="3786188" cy="7858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图片 4" descr="467564a0t8df0ff012477&amp;690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13772" y="3356992"/>
            <a:ext cx="4384200" cy="328468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5" grpId="0" bldLvl="0" animBg="1"/>
      <p:bldP spid="6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/>
          </p:cNvSpPr>
          <p:nvPr>
            <p:ph type="title"/>
          </p:nvPr>
        </p:nvSpPr>
        <p:spPr>
          <a:xfrm>
            <a:off x="384175" y="54928"/>
            <a:ext cx="8229600" cy="1143000"/>
          </a:xfrm>
        </p:spPr>
        <p:txBody>
          <a:bodyPr vert="horz" wrap="square" lIns="91440" tIns="45720" rIns="91440" bIns="45720" anchor="ctr"/>
          <a:lstStyle/>
          <a:p>
            <a:r>
              <a:rPr lang="zh-CN" altLang="en-US" dirty="0"/>
              <a:t>猜猜这是哪个情节？</a:t>
            </a:r>
          </a:p>
        </p:txBody>
      </p:sp>
      <p:pic>
        <p:nvPicPr>
          <p:cNvPr id="11268" name="图片 4" descr="2e4fad014a90f60351c682873812b31bb251edc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4175" y="1435735"/>
            <a:ext cx="4565015" cy="409956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5372735" y="1257300"/>
            <a:ext cx="3563620" cy="39319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lvl="0" eaLnBrk="1" hangingPunct="1"/>
            <a:r>
              <a:rPr lang="zh-CN" altLang="en-US" sz="3600" b="1" dirty="0">
                <a:latin typeface="隶书" panose="02010509060101010101" pitchFamily="49" charset="-122"/>
                <a:ea typeface="隶书" panose="02010509060101010101" pitchFamily="49" charset="-122"/>
                <a:sym typeface="+mn-ea"/>
              </a:rPr>
              <a:t>（</a:t>
            </a:r>
            <a:r>
              <a:rPr lang="zh-CN" altLang="en-US" sz="3600" b="1" dirty="0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  <a:sym typeface="+mn-ea"/>
              </a:rPr>
              <a:t>白骨夫人</a:t>
            </a:r>
            <a:r>
              <a:rPr lang="zh-CN" altLang="en-US" sz="3600" b="1" dirty="0">
                <a:latin typeface="隶书" panose="02010509060101010101" pitchFamily="49" charset="-122"/>
                <a:ea typeface="隶书" panose="02010509060101010101" pitchFamily="49" charset="-122"/>
                <a:sym typeface="+mn-ea"/>
              </a:rPr>
              <a:t>）听说吃到唐僧肉会长生不老，因为唐僧是（</a:t>
            </a:r>
            <a:r>
              <a:rPr lang="zh-CN" altLang="en-US" sz="3600" b="1" dirty="0">
                <a:solidFill>
                  <a:srgbClr val="FF0000"/>
                </a:solidFill>
                <a:latin typeface="隶书" panose="02010509060101010101" pitchFamily="49" charset="-122"/>
                <a:ea typeface="隶书" panose="02010509060101010101" pitchFamily="49" charset="-122"/>
                <a:sym typeface="+mn-ea"/>
              </a:rPr>
              <a:t>金蝉子</a:t>
            </a:r>
            <a:r>
              <a:rPr lang="zh-CN" altLang="en-US" sz="3600" b="1" dirty="0">
                <a:latin typeface="隶书" panose="02010509060101010101" pitchFamily="49" charset="-122"/>
                <a:ea typeface="隶书" panose="02010509060101010101" pitchFamily="49" charset="-122"/>
                <a:sym typeface="+mn-ea"/>
              </a:rPr>
              <a:t>）转世，为此她先后变作小姑娘、老婆婆、老公公。</a:t>
            </a:r>
            <a:endParaRPr lang="zh-CN" altLang="en-US" sz="3600" dirty="0"/>
          </a:p>
        </p:txBody>
      </p:sp>
      <p:pic>
        <p:nvPicPr>
          <p:cNvPr id="7" name="图片 7" descr="upload__2fa603ab_127f4d99655__7fff_00001099.gif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77905" y="5535295"/>
            <a:ext cx="1428750" cy="9620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8" name="矩形 7"/>
          <p:cNvSpPr/>
          <p:nvPr/>
        </p:nvSpPr>
        <p:spPr>
          <a:xfrm>
            <a:off x="5596950" y="1197928"/>
            <a:ext cx="2495749" cy="78581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7020272" y="3002464"/>
            <a:ext cx="1916083" cy="58401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chemeClr val="lt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 advClick="0" advTm="600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ldLvl="0" animBg="1"/>
      <p:bldP spid="9" grpId="0" bldLvl="0" animBg="1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807</Words>
  <Application>Microsoft Office PowerPoint</Application>
  <PresentationFormat>全屏显示(4:3)</PresentationFormat>
  <Paragraphs>99</Paragraphs>
  <Slides>19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19</vt:i4>
      </vt:variant>
    </vt:vector>
  </HeadingPairs>
  <TitlesOfParts>
    <vt:vector size="28" baseType="lpstr">
      <vt:lpstr>华文行楷</vt:lpstr>
      <vt:lpstr>华文楷体</vt:lpstr>
      <vt:lpstr>楷体</vt:lpstr>
      <vt:lpstr>隶书</vt:lpstr>
      <vt:lpstr>宋体</vt:lpstr>
      <vt:lpstr>Arial</vt:lpstr>
      <vt:lpstr>Calibri</vt:lpstr>
      <vt:lpstr>Tahoma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猜猜这是哪个情节？</vt:lpstr>
      <vt:lpstr>PowerPoint 演示文稿</vt:lpstr>
      <vt:lpstr>这些美女出自哪个洞府？</vt:lpstr>
      <vt:lpstr>猜猜这是哪个情节？</vt:lpstr>
      <vt:lpstr>猜猜这是哪个情节？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幻灯片 1</dc:title>
  <dc:creator>Spritelf</dc:creator>
  <cp:lastModifiedBy>MY6Z-JSJ</cp:lastModifiedBy>
  <cp:revision>264</cp:revision>
  <dcterms:created xsi:type="dcterms:W3CDTF">2014-12-23T09:21:00Z</dcterms:created>
  <dcterms:modified xsi:type="dcterms:W3CDTF">2017-01-13T01:42:47Z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2052-10.1.0.6028</vt:lpwstr>
  </property>
</Properties>
</file>